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256" r:id="rId5"/>
    <p:sldId id="260" r:id="rId6"/>
    <p:sldId id="297" r:id="rId7"/>
    <p:sldId id="299" r:id="rId8"/>
    <p:sldId id="316" r:id="rId9"/>
    <p:sldId id="267" r:id="rId10"/>
    <p:sldId id="300" r:id="rId11"/>
    <p:sldId id="301" r:id="rId12"/>
    <p:sldId id="268" r:id="rId13"/>
    <p:sldId id="269" r:id="rId14"/>
    <p:sldId id="302" r:id="rId15"/>
    <p:sldId id="271" r:id="rId16"/>
    <p:sldId id="348" r:id="rId17"/>
    <p:sldId id="317" r:id="rId18"/>
    <p:sldId id="305" r:id="rId19"/>
    <p:sldId id="272" r:id="rId20"/>
    <p:sldId id="307" r:id="rId21"/>
    <p:sldId id="278" r:id="rId22"/>
    <p:sldId id="280" r:id="rId23"/>
    <p:sldId id="281" r:id="rId24"/>
    <p:sldId id="282" r:id="rId25"/>
    <p:sldId id="266" r:id="rId26"/>
    <p:sldId id="306" r:id="rId27"/>
    <p:sldId id="308" r:id="rId28"/>
    <p:sldId id="273" r:id="rId29"/>
    <p:sldId id="298" r:id="rId30"/>
    <p:sldId id="296" r:id="rId31"/>
    <p:sldId id="258" r:id="rId32"/>
    <p:sldId id="259" r:id="rId33"/>
    <p:sldId id="315" r:id="rId34"/>
    <p:sldId id="263" r:id="rId35"/>
    <p:sldId id="344" r:id="rId36"/>
    <p:sldId id="345" r:id="rId37"/>
    <p:sldId id="346" r:id="rId38"/>
    <p:sldId id="347"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295" r:id="rId55"/>
    <p:sldId id="338" r:id="rId56"/>
    <p:sldId id="339" r:id="rId57"/>
    <p:sldId id="340" r:id="rId58"/>
    <p:sldId id="341" r:id="rId59"/>
    <p:sldId id="342" r:id="rId60"/>
    <p:sldId id="343" r:id="rId61"/>
    <p:sldId id="309" r:id="rId62"/>
    <p:sldId id="279" r:id="rId63"/>
    <p:sldId id="277" r:id="rId64"/>
    <p:sldId id="276" r:id="rId65"/>
    <p:sldId id="294" r:id="rId66"/>
  </p:sldIdLst>
  <p:sldSz cx="9144000" cy="5143500" type="screen16x9"/>
  <p:notesSz cx="6858000" cy="9144000"/>
  <p:custDataLst>
    <p:tags r:id="rId69"/>
  </p:custDataLst>
  <p:defaultTextStyle>
    <a:defPPr>
      <a:defRPr lang="en-US"/>
    </a:defPPr>
    <a:lvl1pPr algn="l" defTabSz="457200" rtl="0" fontAlgn="base">
      <a:spcBef>
        <a:spcPct val="0"/>
      </a:spcBef>
      <a:spcAft>
        <a:spcPct val="0"/>
      </a:spcAft>
      <a:defRPr sz="2400" kern="1200">
        <a:solidFill>
          <a:schemeClr val="tx1"/>
        </a:solidFill>
        <a:latin typeface="Gill Sans MT"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Gill Sans MT"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Gill Sans MT"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Gill Sans MT"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sz="2400"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sz="2400"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sz="2400"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sz="2400" kern="1200">
        <a:solidFill>
          <a:schemeClr val="tx1"/>
        </a:solidFill>
        <a:latin typeface="Gill Sans MT"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141">
          <p15:clr>
            <a:srgbClr val="A4A3A4"/>
          </p15:clr>
        </p15:guide>
        <p15:guide id="2" orient="horz" pos="2990">
          <p15:clr>
            <a:srgbClr val="A4A3A4"/>
          </p15:clr>
        </p15:guide>
        <p15:guide id="3" orient="horz" pos="2811">
          <p15:clr>
            <a:srgbClr val="A4A3A4"/>
          </p15:clr>
        </p15:guide>
        <p15:guide id="4" orient="horz" pos="3045">
          <p15:clr>
            <a:srgbClr val="A4A3A4"/>
          </p15:clr>
        </p15:guide>
        <p15:guide id="5" pos="302">
          <p15:clr>
            <a:srgbClr val="A4A3A4"/>
          </p15:clr>
        </p15:guide>
        <p15:guide id="6" pos="5490">
          <p15:clr>
            <a:srgbClr val="A4A3A4"/>
          </p15:clr>
        </p15:guide>
        <p15:guide id="7" pos="608">
          <p15:clr>
            <a:srgbClr val="A4A3A4"/>
          </p15:clr>
        </p15:guide>
        <p15:guide id="8" pos="2480">
          <p15:clr>
            <a:srgbClr val="A4A3A4"/>
          </p15:clr>
        </p15:guide>
        <p15:guide id="9"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8D21"/>
    <a:srgbClr val="6F9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napToGrid="0" snapToObjects="1">
      <p:cViewPr varScale="1">
        <p:scale>
          <a:sx n="66" d="100"/>
          <a:sy n="66" d="100"/>
        </p:scale>
        <p:origin x="-1061" y="-86"/>
      </p:cViewPr>
      <p:guideLst>
        <p:guide orient="horz" pos="141"/>
        <p:guide orient="horz" pos="2990"/>
        <p:guide orient="horz" pos="2811"/>
        <p:guide orient="horz" pos="3045"/>
        <p:guide pos="302"/>
        <p:guide pos="5490"/>
        <p:guide pos="608"/>
        <p:guide pos="2480"/>
        <p:guide pos="2882"/>
      </p:guideLst>
    </p:cSldViewPr>
  </p:slideViewPr>
  <p:notesTextViewPr>
    <p:cViewPr>
      <p:scale>
        <a:sx n="100" d="100"/>
        <a:sy n="100" d="100"/>
      </p:scale>
      <p:origin x="0" y="0"/>
    </p:cViewPr>
  </p:notesTextViewPr>
  <p:sorterViewPr>
    <p:cViewPr>
      <p:scale>
        <a:sx n="66" d="100"/>
        <a:sy n="66" d="100"/>
      </p:scale>
      <p:origin x="0" y="10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ＭＳ Ｐゴシック" charset="-128"/>
              </a:defRPr>
            </a:lvl1pPr>
          </a:lstStyle>
          <a:p>
            <a:pPr>
              <a:defRPr/>
            </a:pPr>
            <a:fld id="{264D7549-36E8-4733-A1FC-FA1076AE4967}" type="datetimeFigureOut">
              <a:rPr lang="en-US"/>
              <a:pPr>
                <a:defRPr/>
              </a:pPr>
              <a:t>4/12/2019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ＭＳ Ｐゴシック" charset="-128"/>
              </a:defRPr>
            </a:lvl1pPr>
          </a:lstStyle>
          <a:p>
            <a:pPr>
              <a:defRPr/>
            </a:pPr>
            <a:fld id="{846C7642-0992-4A5F-A4DC-49F43763B53A}" type="slidenum">
              <a:rPr lang="en-US"/>
              <a:pPr>
                <a:defRPr/>
              </a:pPr>
              <a:t>‹#›</a:t>
            </a:fld>
            <a:endParaRPr lang="en-US"/>
          </a:p>
        </p:txBody>
      </p:sp>
    </p:spTree>
    <p:extLst>
      <p:ext uri="{BB962C8B-B14F-4D97-AF65-F5344CB8AC3E}">
        <p14:creationId xmlns:p14="http://schemas.microsoft.com/office/powerpoint/2010/main" val="1492023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ＭＳ Ｐゴシック" charset="-128"/>
              </a:defRPr>
            </a:lvl1pPr>
          </a:lstStyle>
          <a:p>
            <a:pPr>
              <a:defRPr/>
            </a:pPr>
            <a:fld id="{6F7D0DAE-46DC-4EA2-900F-BF2530C555ED}" type="datetimeFigureOut">
              <a:rPr lang="en-US"/>
              <a:pPr>
                <a:defRPr/>
              </a:pPr>
              <a:t>4/12/2019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ＭＳ Ｐゴシック" charset="-128"/>
              </a:defRPr>
            </a:lvl1pPr>
          </a:lstStyle>
          <a:p>
            <a:pPr>
              <a:defRPr/>
            </a:pPr>
            <a:fld id="{1B82DF50-2F3A-471D-875A-10783C218E33}" type="slidenum">
              <a:rPr lang="en-US"/>
              <a:pPr>
                <a:defRPr/>
              </a:pPr>
              <a:t>‹#›</a:t>
            </a:fld>
            <a:endParaRPr lang="en-US"/>
          </a:p>
        </p:txBody>
      </p:sp>
    </p:spTree>
    <p:extLst>
      <p:ext uri="{BB962C8B-B14F-4D97-AF65-F5344CB8AC3E}">
        <p14:creationId xmlns:p14="http://schemas.microsoft.com/office/powerpoint/2010/main" val="29770060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2DF50-2F3A-471D-875A-10783C218E33}" type="slidenum">
              <a:rPr lang="en-US" smtClean="0"/>
              <a:pPr>
                <a:defRPr/>
              </a:pPr>
              <a:t>2</a:t>
            </a:fld>
            <a:endParaRPr lang="en-US"/>
          </a:p>
        </p:txBody>
      </p:sp>
    </p:spTree>
    <p:extLst>
      <p:ext uri="{BB962C8B-B14F-4D97-AF65-F5344CB8AC3E}">
        <p14:creationId xmlns:p14="http://schemas.microsoft.com/office/powerpoint/2010/main" val="104088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to play 20 min excerpt of WD Community video</a:t>
            </a:r>
          </a:p>
        </p:txBody>
      </p:sp>
      <p:sp>
        <p:nvSpPr>
          <p:cNvPr id="4" name="Slide Number Placeholder 3"/>
          <p:cNvSpPr>
            <a:spLocks noGrp="1"/>
          </p:cNvSpPr>
          <p:nvPr>
            <p:ph type="sldNum" sz="quarter" idx="5"/>
          </p:nvPr>
        </p:nvSpPr>
        <p:spPr/>
        <p:txBody>
          <a:bodyPr/>
          <a:lstStyle/>
          <a:p>
            <a:pPr>
              <a:defRPr/>
            </a:pPr>
            <a:fld id="{1B82DF50-2F3A-471D-875A-10783C218E33}" type="slidenum">
              <a:rPr lang="en-US" smtClean="0"/>
              <a:pPr>
                <a:defRPr/>
              </a:pPr>
              <a:t>13</a:t>
            </a:fld>
            <a:endParaRPr lang="en-US"/>
          </a:p>
        </p:txBody>
      </p:sp>
    </p:spTree>
    <p:extLst>
      <p:ext uri="{BB962C8B-B14F-4D97-AF65-F5344CB8AC3E}">
        <p14:creationId xmlns:p14="http://schemas.microsoft.com/office/powerpoint/2010/main" val="1316427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03091853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74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192"/>
                        <a:ext cx="1587" cy="1190"/>
                      </a:xfrm>
                      <a:prstGeom prst="rect">
                        <a:avLst/>
                      </a:prstGeom>
                    </p:spPr>
                  </p:pic>
                </p:oleObj>
              </mc:Fallback>
            </mc:AlternateContent>
          </a:graphicData>
        </a:graphic>
      </p:graphicFrame>
      <p:sp>
        <p:nvSpPr>
          <p:cNvPr id="7" name="Rectangle 6"/>
          <p:cNvSpPr/>
          <p:nvPr userDrawn="1"/>
        </p:nvSpPr>
        <p:spPr>
          <a:xfrm>
            <a:off x="0" y="2800350"/>
            <a:ext cx="9144000" cy="23431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9"/>
          <p:cNvSpPr txBox="1">
            <a:spLocks noChangeArrowheads="1"/>
          </p:cNvSpPr>
          <p:nvPr userDrawn="1"/>
        </p:nvSpPr>
        <p:spPr bwMode="auto">
          <a:xfrm>
            <a:off x="8084611" y="4639702"/>
            <a:ext cx="7296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600" cap="all" baseline="0" dirty="0">
                <a:solidFill>
                  <a:schemeClr val="bg1"/>
                </a:solidFill>
              </a:rPr>
              <a:t>Confidential</a:t>
            </a:r>
          </a:p>
        </p:txBody>
      </p:sp>
      <p:sp>
        <p:nvSpPr>
          <p:cNvPr id="2" name="Title 1"/>
          <p:cNvSpPr>
            <a:spLocks noGrp="1"/>
          </p:cNvSpPr>
          <p:nvPr userDrawn="1">
            <p:ph type="ctrTitle"/>
          </p:nvPr>
        </p:nvSpPr>
        <p:spPr>
          <a:xfrm>
            <a:off x="685800" y="1206127"/>
            <a:ext cx="7772400" cy="702914"/>
          </a:xfrm>
        </p:spPr>
        <p:txBody>
          <a:bodyPr anchor="ctr">
            <a:noAutofit/>
          </a:bodyPr>
          <a:lstStyle>
            <a:lvl1pPr algn="ctr">
              <a:defRPr sz="3000" b="1">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685800" y="2075763"/>
            <a:ext cx="7772400" cy="255582"/>
          </a:xfrm>
        </p:spPr>
        <p:txBody>
          <a:bodyPr anchor="ctr">
            <a:noAutofit/>
          </a:bodyPr>
          <a:lstStyle>
            <a:lvl1pPr marL="0" indent="0" algn="ctr">
              <a:buNone/>
              <a:defRPr sz="16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13"/>
          <p:cNvSpPr>
            <a:spLocks noGrp="1"/>
          </p:cNvSpPr>
          <p:nvPr userDrawn="1">
            <p:ph type="body" sz="quarter" idx="10" hasCustomPrompt="1"/>
          </p:nvPr>
        </p:nvSpPr>
        <p:spPr>
          <a:xfrm>
            <a:off x="926592" y="3208854"/>
            <a:ext cx="3810000" cy="525516"/>
          </a:xfrm>
        </p:spPr>
        <p:txBody>
          <a:bodyPr lIns="0"/>
          <a:lstStyle>
            <a:lvl1pPr marL="0" indent="0" algn="l">
              <a:spcBef>
                <a:spcPts val="0"/>
              </a:spcBef>
              <a:spcAft>
                <a:spcPts val="300"/>
              </a:spcAft>
              <a:buNone/>
              <a:defRPr sz="1100" cap="all" baseline="0">
                <a:solidFill>
                  <a:schemeClr val="bg1"/>
                </a:solidFill>
              </a:defRPr>
            </a:lvl1pPr>
          </a:lstStyle>
          <a:p>
            <a:pPr lvl="0"/>
            <a:r>
              <a:rPr lang="en-US" dirty="0"/>
              <a:t>Click to edit Master  text styles</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7152" y="225613"/>
            <a:ext cx="917843" cy="593538"/>
          </a:xfrm>
          <a:prstGeom prst="rect">
            <a:avLst/>
          </a:prstGeom>
        </p:spPr>
      </p:pic>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23399" b="12288"/>
          <a:stretch/>
        </p:blipFill>
        <p:spPr>
          <a:xfrm>
            <a:off x="4458154" y="2800350"/>
            <a:ext cx="4714874" cy="2343149"/>
          </a:xfrm>
          <a:prstGeom prst="rect">
            <a:avLst/>
          </a:prstGeom>
        </p:spPr>
      </p:pic>
      <p:grpSp>
        <p:nvGrpSpPr>
          <p:cNvPr id="17" name="Group 16"/>
          <p:cNvGrpSpPr/>
          <p:nvPr userDrawn="1"/>
        </p:nvGrpSpPr>
        <p:grpSpPr>
          <a:xfrm>
            <a:off x="619125" y="4183707"/>
            <a:ext cx="2115047" cy="528340"/>
            <a:chOff x="3817122" y="2765896"/>
            <a:chExt cx="2115047" cy="528340"/>
          </a:xfrm>
        </p:grpSpPr>
        <p:sp>
          <p:nvSpPr>
            <p:cNvPr id="18" name="TextBox 17"/>
            <p:cNvSpPr txBox="1"/>
            <p:nvPr/>
          </p:nvSpPr>
          <p:spPr>
            <a:xfrm>
              <a:off x="3883797" y="2765896"/>
              <a:ext cx="876300" cy="461665"/>
            </a:xfrm>
            <a:prstGeom prst="rect">
              <a:avLst/>
            </a:prstGeom>
            <a:noFill/>
          </p:spPr>
          <p:txBody>
            <a:bodyPr wrap="square" rtlCol="0">
              <a:spAutoFit/>
            </a:bodyPr>
            <a:lstStyle/>
            <a:p>
              <a:r>
                <a:rPr lang="en-US" dirty="0">
                  <a:solidFill>
                    <a:schemeClr val="tx2"/>
                  </a:solidFill>
                </a:rPr>
                <a:t>fit</a:t>
              </a:r>
            </a:p>
          </p:txBody>
        </p:sp>
        <p:sp>
          <p:nvSpPr>
            <p:cNvPr id="19" name="TextBox 18"/>
            <p:cNvSpPr txBox="1"/>
            <p:nvPr/>
          </p:nvSpPr>
          <p:spPr>
            <a:xfrm>
              <a:off x="4170308" y="2832571"/>
              <a:ext cx="628650" cy="461665"/>
            </a:xfrm>
            <a:prstGeom prst="rect">
              <a:avLst/>
            </a:prstGeom>
            <a:noFill/>
          </p:spPr>
          <p:txBody>
            <a:bodyPr wrap="square" rtlCol="0">
              <a:spAutoFit/>
            </a:bodyPr>
            <a:lstStyle/>
            <a:p>
              <a:r>
                <a:rPr lang="en-US" dirty="0">
                  <a:solidFill>
                    <a:schemeClr val="accent3"/>
                  </a:solidFill>
                </a:rPr>
                <a:t>4</a:t>
              </a:r>
            </a:p>
          </p:txBody>
        </p:sp>
        <p:sp>
          <p:nvSpPr>
            <p:cNvPr id="21" name="TextBox 20"/>
            <p:cNvSpPr txBox="1"/>
            <p:nvPr/>
          </p:nvSpPr>
          <p:spPr>
            <a:xfrm>
              <a:off x="4348616" y="2765896"/>
              <a:ext cx="1583553" cy="461665"/>
            </a:xfrm>
            <a:prstGeom prst="rect">
              <a:avLst/>
            </a:prstGeom>
            <a:noFill/>
          </p:spPr>
          <p:txBody>
            <a:bodyPr wrap="square" rtlCol="0">
              <a:spAutoFit/>
            </a:bodyPr>
            <a:lstStyle/>
            <a:p>
              <a:r>
                <a:rPr lang="en-US" dirty="0">
                  <a:solidFill>
                    <a:schemeClr val="tx2"/>
                  </a:solidFill>
                </a:rPr>
                <a:t>growth</a:t>
              </a:r>
            </a:p>
          </p:txBody>
        </p:sp>
        <p:cxnSp>
          <p:nvCxnSpPr>
            <p:cNvPr id="22" name="Straight Connector 21"/>
            <p:cNvCxnSpPr/>
            <p:nvPr/>
          </p:nvCxnSpPr>
          <p:spPr>
            <a:xfrm>
              <a:off x="3817122" y="2837336"/>
              <a:ext cx="0" cy="36576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64947" y="2837336"/>
              <a:ext cx="0" cy="36576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97967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Header_Orange">
    <p:spTree>
      <p:nvGrpSpPr>
        <p:cNvPr id="1" name=""/>
        <p:cNvGrpSpPr/>
        <p:nvPr/>
      </p:nvGrpSpPr>
      <p:grpSpPr>
        <a:xfrm>
          <a:off x="0" y="0"/>
          <a:ext cx="0" cy="0"/>
          <a:chOff x="0" y="0"/>
          <a:chExt cx="0" cy="0"/>
        </a:xfrm>
      </p:grpSpPr>
      <p:pic>
        <p:nvPicPr>
          <p:cNvPr id="3" name="Picture 7" descr="ING_Pathway_Orange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7550" y="0"/>
            <a:ext cx="7156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6033738"/>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Header_Raspberry">
    <p:spTree>
      <p:nvGrpSpPr>
        <p:cNvPr id="1" name=""/>
        <p:cNvGrpSpPr/>
        <p:nvPr/>
      </p:nvGrpSpPr>
      <p:grpSpPr>
        <a:xfrm>
          <a:off x="0" y="0"/>
          <a:ext cx="0" cy="0"/>
          <a:chOff x="0" y="0"/>
          <a:chExt cx="0" cy="0"/>
        </a:xfrm>
      </p:grpSpPr>
      <p:pic>
        <p:nvPicPr>
          <p:cNvPr id="3" name="Picture 3" descr="ING_Pathway_Raspberry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7076" y="0"/>
            <a:ext cx="71548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0642245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C3D4B9-0EBC-4BA8-A1F3-D679E003B896}"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EEB32-9E9F-42A7-A5EC-AE7CBB351B5C}" type="slidenum">
              <a:rPr lang="en-US" smtClean="0"/>
              <a:t>‹#›</a:t>
            </a:fld>
            <a:endParaRPr lang="en-US"/>
          </a:p>
        </p:txBody>
      </p:sp>
    </p:spTree>
    <p:extLst>
      <p:ext uri="{BB962C8B-B14F-4D97-AF65-F5344CB8AC3E}">
        <p14:creationId xmlns:p14="http://schemas.microsoft.com/office/powerpoint/2010/main" val="9253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298" y="720034"/>
            <a:ext cx="8033596" cy="342179"/>
          </a:xfrm>
        </p:spPr>
        <p:txBody>
          <a:bodyPr/>
          <a:lstStyle/>
          <a:p>
            <a:r>
              <a:rPr lang="en-US" dirty="0"/>
              <a:t>Click to edit Master title style</a:t>
            </a:r>
          </a:p>
        </p:txBody>
      </p:sp>
      <p:sp>
        <p:nvSpPr>
          <p:cNvPr id="3" name="Content Placeholder 2"/>
          <p:cNvSpPr>
            <a:spLocks noGrp="1"/>
          </p:cNvSpPr>
          <p:nvPr>
            <p:ph idx="1"/>
          </p:nvPr>
        </p:nvSpPr>
        <p:spPr>
          <a:xfrm>
            <a:off x="605578" y="1323975"/>
            <a:ext cx="8033597" cy="2961904"/>
          </a:xfrm>
        </p:spPr>
        <p:txBody>
          <a:bodyPr/>
          <a:lstStyle>
            <a:lvl1pPr>
              <a:spcAft>
                <a:spcPts val="800"/>
              </a:spcAft>
              <a:defRPr sz="1800">
                <a:solidFill>
                  <a:schemeClr val="tx1">
                    <a:lumMod val="75000"/>
                  </a:schemeClr>
                </a:solidFill>
              </a:defRPr>
            </a:lvl1pPr>
            <a:lvl2pPr>
              <a:spcBef>
                <a:spcPts val="0"/>
              </a:spcBef>
              <a:spcAft>
                <a:spcPts val="600"/>
              </a:spcAft>
              <a:defRPr>
                <a:solidFill>
                  <a:schemeClr val="tx1">
                    <a:lumMod val="75000"/>
                  </a:schemeClr>
                </a:solidFill>
              </a:defRPr>
            </a:lvl2pPr>
            <a:lvl3pPr>
              <a:defRPr sz="1600">
                <a:solidFill>
                  <a:schemeClr val="tx1">
                    <a:lumMod val="7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p:txBody>
          <a:bodyPr/>
          <a:lstStyle>
            <a:lvl1pPr>
              <a:defRPr/>
            </a:lvl1pPr>
          </a:lstStyle>
          <a:p>
            <a:pPr>
              <a:defRPr/>
            </a:pPr>
            <a:fld id="{DA8D25FD-DFC9-4CBC-A391-633AFBC037DE}" type="slidenum">
              <a:rPr lang="en-US"/>
              <a:pPr>
                <a:defRPr/>
              </a:pPr>
              <a:t>‹#›</a:t>
            </a:fld>
            <a:endParaRPr lang="en-US"/>
          </a:p>
        </p:txBody>
      </p:sp>
    </p:spTree>
    <p:extLst>
      <p:ext uri="{BB962C8B-B14F-4D97-AF65-F5344CB8AC3E}">
        <p14:creationId xmlns:p14="http://schemas.microsoft.com/office/powerpoint/2010/main" val="35448463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578" y="627527"/>
            <a:ext cx="8033597" cy="348786"/>
          </a:xfrm>
        </p:spPr>
        <p:txBody>
          <a:bodyPr anchor="ctr"/>
          <a:lstStyle/>
          <a:p>
            <a:r>
              <a:rPr lang="en-US" dirty="0"/>
              <a:t>Click to edit Master title style</a:t>
            </a:r>
          </a:p>
        </p:txBody>
      </p:sp>
      <p:sp>
        <p:nvSpPr>
          <p:cNvPr id="8" name="Chart Placeholder 6"/>
          <p:cNvSpPr>
            <a:spLocks noGrp="1"/>
          </p:cNvSpPr>
          <p:nvPr>
            <p:ph type="chart" sz="quarter" idx="13"/>
          </p:nvPr>
        </p:nvSpPr>
        <p:spPr>
          <a:xfrm>
            <a:off x="605576" y="1170385"/>
            <a:ext cx="8033598" cy="3308814"/>
          </a:xfrm>
        </p:spPr>
        <p:txBody>
          <a:bodyPr rtlCol="0">
            <a:noAutofit/>
          </a:bodyPr>
          <a:lstStyle/>
          <a:p>
            <a:pPr lvl="0"/>
            <a:r>
              <a:rPr lang="en-US" noProof="0"/>
              <a:t>Click icon to add chart</a:t>
            </a:r>
            <a:endParaRPr lang="en-US" noProof="0" dirty="0"/>
          </a:p>
        </p:txBody>
      </p:sp>
      <p:sp>
        <p:nvSpPr>
          <p:cNvPr id="4" name="Slide Number Placeholder 5"/>
          <p:cNvSpPr>
            <a:spLocks noGrp="1"/>
          </p:cNvSpPr>
          <p:nvPr>
            <p:ph type="sldNum" sz="quarter" idx="14"/>
          </p:nvPr>
        </p:nvSpPr>
        <p:spPr/>
        <p:txBody>
          <a:bodyPr/>
          <a:lstStyle>
            <a:lvl1pPr>
              <a:defRPr/>
            </a:lvl1pPr>
          </a:lstStyle>
          <a:p>
            <a:pPr>
              <a:defRPr/>
            </a:pPr>
            <a:fld id="{B8743222-CF74-491D-BA0A-5A6E8DCF0DD3}" type="slidenum">
              <a:rPr lang="en-US"/>
              <a:pPr>
                <a:defRPr/>
              </a:pPr>
              <a:t>‹#›</a:t>
            </a:fld>
            <a:endParaRPr lang="en-US"/>
          </a:p>
        </p:txBody>
      </p:sp>
    </p:spTree>
    <p:extLst>
      <p:ext uri="{BB962C8B-B14F-4D97-AF65-F5344CB8AC3E}">
        <p14:creationId xmlns:p14="http://schemas.microsoft.com/office/powerpoint/2010/main" val="39280911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_2col">
    <p:spTree>
      <p:nvGrpSpPr>
        <p:cNvPr id="1" name=""/>
        <p:cNvGrpSpPr/>
        <p:nvPr/>
      </p:nvGrpSpPr>
      <p:grpSpPr>
        <a:xfrm>
          <a:off x="0" y="0"/>
          <a:ext cx="0" cy="0"/>
          <a:chOff x="0" y="0"/>
          <a:chExt cx="0" cy="0"/>
        </a:xfrm>
      </p:grpSpPr>
      <p:cxnSp>
        <p:nvCxnSpPr>
          <p:cNvPr id="5" name="Straight Connector 4"/>
          <p:cNvCxnSpPr/>
          <p:nvPr/>
        </p:nvCxnSpPr>
        <p:spPr>
          <a:xfrm>
            <a:off x="4560087" y="1171226"/>
            <a:ext cx="0" cy="3394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4838" y="624774"/>
            <a:ext cx="8044212" cy="351539"/>
          </a:xfrm>
        </p:spPr>
        <p:txBody>
          <a:bodyPr/>
          <a:lstStyle/>
          <a:p>
            <a:r>
              <a:rPr lang="en-US"/>
              <a:t>Click to edit Master title style</a:t>
            </a:r>
            <a:endParaRPr lang="en-US" dirty="0"/>
          </a:p>
        </p:txBody>
      </p:sp>
      <p:sp>
        <p:nvSpPr>
          <p:cNvPr id="3" name="Content Placeholder 2"/>
          <p:cNvSpPr>
            <a:spLocks noGrp="1"/>
          </p:cNvSpPr>
          <p:nvPr>
            <p:ph idx="1"/>
          </p:nvPr>
        </p:nvSpPr>
        <p:spPr>
          <a:xfrm>
            <a:off x="614764" y="1171226"/>
            <a:ext cx="3794760" cy="3394472"/>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790114" y="1171226"/>
            <a:ext cx="3794760" cy="3394472"/>
          </a:xfrm>
        </p:spPr>
        <p:txBody>
          <a:bodyPr/>
          <a:lstStyle>
            <a:lvl1pPr>
              <a:buNone/>
              <a:defRPr>
                <a:solidFill>
                  <a:schemeClr val="tx1">
                    <a:lumMod val="75000"/>
                  </a:schemeClr>
                </a:solidFill>
              </a:defRPr>
            </a:lvl1pPr>
          </a:lstStyle>
          <a:p>
            <a:pPr lvl="0"/>
            <a:r>
              <a:rPr lang="en-US" dirty="0"/>
              <a:t>Click to edit Master text styles</a:t>
            </a:r>
          </a:p>
        </p:txBody>
      </p:sp>
      <p:sp>
        <p:nvSpPr>
          <p:cNvPr id="6" name="Slide Number Placeholder 5"/>
          <p:cNvSpPr>
            <a:spLocks noGrp="1"/>
          </p:cNvSpPr>
          <p:nvPr>
            <p:ph type="sldNum" sz="quarter" idx="14"/>
          </p:nvPr>
        </p:nvSpPr>
        <p:spPr/>
        <p:txBody>
          <a:bodyPr/>
          <a:lstStyle>
            <a:lvl1pPr>
              <a:defRPr smtClean="0"/>
            </a:lvl1pPr>
          </a:lstStyle>
          <a:p>
            <a:pPr>
              <a:defRPr/>
            </a:pPr>
            <a:fld id="{5BFECC3B-A29D-407A-B862-5DAC257E58A7}" type="slidenum">
              <a:rPr lang="en-US"/>
              <a:pPr>
                <a:defRPr/>
              </a:pPr>
              <a:t>‹#›</a:t>
            </a:fld>
            <a:endParaRPr lang="en-US"/>
          </a:p>
        </p:txBody>
      </p:sp>
    </p:spTree>
    <p:extLst>
      <p:ext uri="{BB962C8B-B14F-4D97-AF65-F5344CB8AC3E}">
        <p14:creationId xmlns:p14="http://schemas.microsoft.com/office/powerpoint/2010/main" val="10264959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41A75FD-3496-4C54-852B-1046E401C2DC}" type="slidenum">
              <a:rPr lang="en-US"/>
              <a:pPr>
                <a:defRPr/>
              </a:pPr>
              <a:t>‹#›</a:t>
            </a:fld>
            <a:endParaRPr lang="en-US"/>
          </a:p>
        </p:txBody>
      </p:sp>
    </p:spTree>
    <p:extLst>
      <p:ext uri="{BB962C8B-B14F-4D97-AF65-F5344CB8AC3E}">
        <p14:creationId xmlns:p14="http://schemas.microsoft.com/office/powerpoint/2010/main" val="10611587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Header_LtGreen">
    <p:spTree>
      <p:nvGrpSpPr>
        <p:cNvPr id="1" name=""/>
        <p:cNvGrpSpPr/>
        <p:nvPr/>
      </p:nvGrpSpPr>
      <p:grpSpPr>
        <a:xfrm>
          <a:off x="0" y="0"/>
          <a:ext cx="0" cy="0"/>
          <a:chOff x="0" y="0"/>
          <a:chExt cx="0" cy="0"/>
        </a:xfrm>
      </p:grpSpPr>
      <p:pic>
        <p:nvPicPr>
          <p:cNvPr id="3" name="Picture 7" descr="ING_Pathway_LightGreen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7076" y="0"/>
            <a:ext cx="71548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1736407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Header_Aquamarine">
    <p:spTree>
      <p:nvGrpSpPr>
        <p:cNvPr id="1" name=""/>
        <p:cNvGrpSpPr/>
        <p:nvPr/>
      </p:nvGrpSpPr>
      <p:grpSpPr>
        <a:xfrm>
          <a:off x="0" y="0"/>
          <a:ext cx="0" cy="0"/>
          <a:chOff x="0" y="0"/>
          <a:chExt cx="0" cy="0"/>
        </a:xfrm>
      </p:grpSpPr>
      <p:pic>
        <p:nvPicPr>
          <p:cNvPr id="3" name="Picture 7" descr="ING_Pathway_Aquamarine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9138" y="0"/>
            <a:ext cx="71548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8029693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Header_Mustard">
    <p:spTree>
      <p:nvGrpSpPr>
        <p:cNvPr id="1" name=""/>
        <p:cNvGrpSpPr/>
        <p:nvPr/>
      </p:nvGrpSpPr>
      <p:grpSpPr>
        <a:xfrm>
          <a:off x="0" y="0"/>
          <a:ext cx="0" cy="0"/>
          <a:chOff x="0" y="0"/>
          <a:chExt cx="0" cy="0"/>
        </a:xfrm>
      </p:grpSpPr>
      <p:pic>
        <p:nvPicPr>
          <p:cNvPr id="3" name="Picture 7" descr="ING_Pathway_Mustard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9138" y="0"/>
            <a:ext cx="71548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22541650"/>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Header_Ocean">
    <p:spTree>
      <p:nvGrpSpPr>
        <p:cNvPr id="1" name=""/>
        <p:cNvGrpSpPr/>
        <p:nvPr/>
      </p:nvGrpSpPr>
      <p:grpSpPr>
        <a:xfrm>
          <a:off x="0" y="0"/>
          <a:ext cx="0" cy="0"/>
          <a:chOff x="0" y="0"/>
          <a:chExt cx="0" cy="0"/>
        </a:xfrm>
      </p:grpSpPr>
      <p:pic>
        <p:nvPicPr>
          <p:cNvPr id="3" name="Picture 7" descr="ING_Pathway_Ocean_PPT_S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7076" y="0"/>
            <a:ext cx="71548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ngred_Logo_GrnWh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819275"/>
            <a:ext cx="1584325" cy="7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1997076" y="4970860"/>
            <a:ext cx="75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900" dirty="0">
                <a:solidFill>
                  <a:schemeClr val="bg1"/>
                </a:solidFill>
              </a:rPr>
              <a:t>Confidential</a:t>
            </a:r>
          </a:p>
        </p:txBody>
      </p:sp>
      <p:sp>
        <p:nvSpPr>
          <p:cNvPr id="2" name="Title 1"/>
          <p:cNvSpPr>
            <a:spLocks noGrp="1"/>
          </p:cNvSpPr>
          <p:nvPr>
            <p:ph type="title"/>
          </p:nvPr>
        </p:nvSpPr>
        <p:spPr>
          <a:xfrm>
            <a:off x="2328333" y="2178047"/>
            <a:ext cx="6166380" cy="1021556"/>
          </a:xfrm>
        </p:spPr>
        <p:txBody>
          <a:bodyPr anchor="t">
            <a:noAutofit/>
          </a:bodyPr>
          <a:lstStyle>
            <a:lvl1pPr algn="l">
              <a:defRPr sz="3000" b="0"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547396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userDrawn="1"/>
        </p:nvCxnSpPr>
        <p:spPr>
          <a:xfrm>
            <a:off x="604838" y="435382"/>
            <a:ext cx="7167562" cy="0"/>
          </a:xfrm>
          <a:prstGeom prst="line">
            <a:avLst/>
          </a:prstGeom>
          <a:ln w="63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42023278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10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7" name="Rectangle 6"/>
          <p:cNvSpPr/>
          <p:nvPr/>
        </p:nvSpPr>
        <p:spPr bwMode="auto">
          <a:xfrm>
            <a:off x="-53977" y="4857750"/>
            <a:ext cx="9235440" cy="316652"/>
          </a:xfrm>
          <a:prstGeom prst="rect">
            <a:avLst/>
          </a:prstGeom>
          <a:solidFill>
            <a:schemeClr val="accent1"/>
          </a:solidFill>
          <a:ln w="9525" cap="flat" cmpd="sng" algn="ctr">
            <a:noFill/>
            <a:prstDash val="solid"/>
            <a:round/>
            <a:headEnd type="none" w="med" len="med"/>
            <a:tailEnd type="none" w="med" len="med"/>
          </a:ln>
          <a:effectLst/>
          <a:extLst/>
        </p:spPr>
        <p:txBody>
          <a:bodyPr/>
          <a:lstStyle/>
          <a:p>
            <a:pPr algn="r" defTabSz="914400" eaLnBrk="0" hangingPunct="0">
              <a:defRPr/>
            </a:pPr>
            <a:endParaRPr lang="en-US">
              <a:solidFill>
                <a:srgbClr val="000000"/>
              </a:solidFill>
              <a:latin typeface="Arial" charset="0"/>
              <a:ea typeface="ＭＳ Ｐゴシック" charset="0"/>
              <a:cs typeface="Geneva" charset="0"/>
            </a:endParaRPr>
          </a:p>
        </p:txBody>
      </p:sp>
      <p:sp>
        <p:nvSpPr>
          <p:cNvPr id="1027" name="Title Placeholder 1"/>
          <p:cNvSpPr>
            <a:spLocks noGrp="1"/>
          </p:cNvSpPr>
          <p:nvPr>
            <p:ph type="title"/>
          </p:nvPr>
        </p:nvSpPr>
        <p:spPr bwMode="auto">
          <a:xfrm>
            <a:off x="604838" y="691449"/>
            <a:ext cx="8044212" cy="3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604838" y="1276349"/>
            <a:ext cx="8044212" cy="31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63191" y="4909867"/>
            <a:ext cx="2133600" cy="191690"/>
          </a:xfrm>
          <a:prstGeom prst="rect">
            <a:avLst/>
          </a:prstGeom>
        </p:spPr>
        <p:txBody>
          <a:bodyPr vert="horz" wrap="square" lIns="91440" tIns="45720" rIns="91440" bIns="45720" numCol="1" anchor="ctr" anchorCtr="0" compatLnSpc="1">
            <a:prstTxWarp prst="textNoShape">
              <a:avLst/>
            </a:prstTxWarp>
          </a:bodyPr>
          <a:lstStyle>
            <a:lvl1pPr algn="r">
              <a:defRPr sz="700" smtClean="0">
                <a:solidFill>
                  <a:schemeClr val="bg1"/>
                </a:solidFill>
                <a:ea typeface="ＭＳ Ｐゴシック" charset="-128"/>
              </a:defRPr>
            </a:lvl1pPr>
          </a:lstStyle>
          <a:p>
            <a:pPr>
              <a:defRPr/>
            </a:pPr>
            <a:fld id="{B1ABD60A-7415-4B67-89A0-0E93994D89DB}" type="slidenum">
              <a:rPr lang="en-US" smtClean="0"/>
              <a:pPr>
                <a:defRPr/>
              </a:pPr>
              <a:t>‹#›</a:t>
            </a:fld>
            <a:endParaRPr lang="en-US" dirty="0"/>
          </a:p>
        </p:txBody>
      </p:sp>
      <p:sp>
        <p:nvSpPr>
          <p:cNvPr id="8" name="TextBox 9"/>
          <p:cNvSpPr txBox="1">
            <a:spLocks noChangeArrowheads="1"/>
          </p:cNvSpPr>
          <p:nvPr userDrawn="1"/>
        </p:nvSpPr>
        <p:spPr bwMode="auto">
          <a:xfrm>
            <a:off x="604838" y="4900100"/>
            <a:ext cx="14661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eaLnBrk="1" hangingPunct="1">
              <a:defRPr/>
            </a:pPr>
            <a:r>
              <a:rPr lang="en-US" sz="700" dirty="0">
                <a:solidFill>
                  <a:schemeClr val="bg1"/>
                </a:solidFill>
              </a:rPr>
              <a:t>Ingredion</a:t>
            </a:r>
            <a:r>
              <a:rPr lang="en-US" sz="700" baseline="0" dirty="0">
                <a:solidFill>
                  <a:schemeClr val="bg1"/>
                </a:solidFill>
              </a:rPr>
              <a:t> Incorporated - Confidential</a:t>
            </a:r>
            <a:endParaRPr lang="en-US" sz="700" dirty="0">
              <a:solidFill>
                <a:schemeClr val="bg1"/>
              </a:solidFill>
            </a:endParaRPr>
          </a:p>
        </p:txBody>
      </p:sp>
      <p:sp>
        <p:nvSpPr>
          <p:cNvPr id="11" name="TextBox 10"/>
          <p:cNvSpPr txBox="1"/>
          <p:nvPr userDrawn="1"/>
        </p:nvSpPr>
        <p:spPr>
          <a:xfrm>
            <a:off x="604838" y="241191"/>
            <a:ext cx="4202884" cy="230832"/>
          </a:xfrm>
          <a:prstGeom prst="rect">
            <a:avLst/>
          </a:prstGeom>
          <a:noFill/>
        </p:spPr>
        <p:txBody>
          <a:bodyPr wrap="square" lIns="0" rtlCol="0">
            <a:spAutoFit/>
          </a:bodyPr>
          <a:lstStyle/>
          <a:p>
            <a:pPr algn="l"/>
            <a:r>
              <a:rPr lang="en-US" sz="900" b="0" cap="all" baseline="0" dirty="0">
                <a:solidFill>
                  <a:schemeClr val="tx1"/>
                </a:solidFill>
                <a:latin typeface="+mj-lt"/>
              </a:rPr>
              <a:t>Moving to digital I9s and eVerify in WD 2019</a:t>
            </a:r>
            <a:endParaRPr lang="en-US" sz="900" b="0" cap="all" baseline="0" dirty="0">
              <a:solidFill>
                <a:schemeClr val="tx2"/>
              </a:solidFill>
              <a:latin typeface="+mj-lt"/>
            </a:endParaRPr>
          </a:p>
        </p:txBody>
      </p:sp>
      <p:grpSp>
        <p:nvGrpSpPr>
          <p:cNvPr id="5" name="Group 4"/>
          <p:cNvGrpSpPr/>
          <p:nvPr userDrawn="1"/>
        </p:nvGrpSpPr>
        <p:grpSpPr>
          <a:xfrm>
            <a:off x="7491280" y="236430"/>
            <a:ext cx="1924534" cy="416955"/>
            <a:chOff x="7491280" y="236430"/>
            <a:chExt cx="1924534" cy="416955"/>
          </a:xfrm>
        </p:grpSpPr>
        <p:sp>
          <p:nvSpPr>
            <p:cNvPr id="3" name="Rectangle 2"/>
            <p:cNvSpPr/>
            <p:nvPr userDrawn="1"/>
          </p:nvSpPr>
          <p:spPr>
            <a:xfrm>
              <a:off x="7491280" y="265003"/>
              <a:ext cx="1205511" cy="3407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500806" y="236430"/>
              <a:ext cx="876300" cy="369332"/>
            </a:xfrm>
            <a:prstGeom prst="rect">
              <a:avLst/>
            </a:prstGeom>
            <a:noFill/>
          </p:spPr>
          <p:txBody>
            <a:bodyPr wrap="square" rtlCol="0">
              <a:spAutoFit/>
            </a:bodyPr>
            <a:lstStyle/>
            <a:p>
              <a:r>
                <a:rPr lang="en-US" sz="1800" dirty="0">
                  <a:solidFill>
                    <a:schemeClr val="tx2"/>
                  </a:solidFill>
                </a:rPr>
                <a:t>fit</a:t>
              </a:r>
            </a:p>
          </p:txBody>
        </p:sp>
        <p:sp>
          <p:nvSpPr>
            <p:cNvPr id="18" name="TextBox 17"/>
            <p:cNvSpPr txBox="1"/>
            <p:nvPr/>
          </p:nvSpPr>
          <p:spPr>
            <a:xfrm>
              <a:off x="7701583" y="284053"/>
              <a:ext cx="628650" cy="369332"/>
            </a:xfrm>
            <a:prstGeom prst="rect">
              <a:avLst/>
            </a:prstGeom>
            <a:noFill/>
          </p:spPr>
          <p:txBody>
            <a:bodyPr wrap="square" rtlCol="0">
              <a:spAutoFit/>
            </a:bodyPr>
            <a:lstStyle/>
            <a:p>
              <a:r>
                <a:rPr lang="en-US" sz="1800" dirty="0">
                  <a:solidFill>
                    <a:schemeClr val="accent3"/>
                  </a:solidFill>
                </a:rPr>
                <a:t>4</a:t>
              </a:r>
            </a:p>
          </p:txBody>
        </p:sp>
        <p:sp>
          <p:nvSpPr>
            <p:cNvPr id="19" name="TextBox 18"/>
            <p:cNvSpPr txBox="1"/>
            <p:nvPr/>
          </p:nvSpPr>
          <p:spPr>
            <a:xfrm>
              <a:off x="7832261" y="236430"/>
              <a:ext cx="1583553" cy="369332"/>
            </a:xfrm>
            <a:prstGeom prst="rect">
              <a:avLst/>
            </a:prstGeom>
            <a:noFill/>
          </p:spPr>
          <p:txBody>
            <a:bodyPr wrap="square" rtlCol="0">
              <a:spAutoFit/>
            </a:bodyPr>
            <a:lstStyle/>
            <a:p>
              <a:r>
                <a:rPr lang="en-US" sz="1800" dirty="0">
                  <a:solidFill>
                    <a:schemeClr val="tx2"/>
                  </a:solidFill>
                </a:rPr>
                <a:t>growth</a:t>
              </a:r>
            </a:p>
          </p:txBody>
        </p:sp>
        <p:cxnSp>
          <p:nvCxnSpPr>
            <p:cNvPr id="20" name="Straight Connector 19"/>
            <p:cNvCxnSpPr/>
            <p:nvPr/>
          </p:nvCxnSpPr>
          <p:spPr>
            <a:xfrm>
              <a:off x="7524628" y="293581"/>
              <a:ext cx="0" cy="27432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638997" y="293581"/>
              <a:ext cx="0" cy="27432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367" r:id="rId1"/>
    <p:sldLayoutId id="2147484364" r:id="rId2"/>
    <p:sldLayoutId id="2147484365" r:id="rId3"/>
    <p:sldLayoutId id="2147484371" r:id="rId4"/>
    <p:sldLayoutId id="2147484366" r:id="rId5"/>
    <p:sldLayoutId id="2147484374" r:id="rId6"/>
    <p:sldLayoutId id="2147484375" r:id="rId7"/>
    <p:sldLayoutId id="2147484376" r:id="rId8"/>
    <p:sldLayoutId id="2147484377" r:id="rId9"/>
    <p:sldLayoutId id="2147484378" r:id="rId10"/>
    <p:sldLayoutId id="2147484379" r:id="rId11"/>
    <p:sldLayoutId id="2147484380" r:id="rId12"/>
  </p:sldLayoutIdLst>
  <p:transition spd="med">
    <p:fade/>
  </p:transition>
  <p:hf hdr="0" ftr="0" dt="0"/>
  <p:txStyles>
    <p:titleStyle>
      <a:lvl1pPr algn="l" defTabSz="457200" rtl="0" eaLnBrk="0" fontAlgn="base" hangingPunct="0">
        <a:spcBef>
          <a:spcPct val="0"/>
        </a:spcBef>
        <a:spcAft>
          <a:spcPct val="0"/>
        </a:spcAft>
        <a:defRPr sz="2400"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3000">
          <a:solidFill>
            <a:schemeClr val="tx2"/>
          </a:solidFill>
          <a:latin typeface="Gill Sans MT" charset="0"/>
          <a:ea typeface="ＭＳ Ｐゴシック" charset="0"/>
          <a:cs typeface="ＭＳ Ｐゴシック" charset="0"/>
        </a:defRPr>
      </a:lvl2pPr>
      <a:lvl3pPr algn="l" defTabSz="457200" rtl="0" eaLnBrk="0" fontAlgn="base" hangingPunct="0">
        <a:spcBef>
          <a:spcPct val="0"/>
        </a:spcBef>
        <a:spcAft>
          <a:spcPct val="0"/>
        </a:spcAft>
        <a:defRPr sz="3000">
          <a:solidFill>
            <a:schemeClr val="tx2"/>
          </a:solidFill>
          <a:latin typeface="Gill Sans MT" charset="0"/>
          <a:ea typeface="ＭＳ Ｐゴシック" charset="0"/>
          <a:cs typeface="ＭＳ Ｐゴシック" charset="0"/>
        </a:defRPr>
      </a:lvl3pPr>
      <a:lvl4pPr algn="l" defTabSz="457200" rtl="0" eaLnBrk="0" fontAlgn="base" hangingPunct="0">
        <a:spcBef>
          <a:spcPct val="0"/>
        </a:spcBef>
        <a:spcAft>
          <a:spcPct val="0"/>
        </a:spcAft>
        <a:defRPr sz="3000">
          <a:solidFill>
            <a:schemeClr val="tx2"/>
          </a:solidFill>
          <a:latin typeface="Gill Sans MT" charset="0"/>
          <a:ea typeface="ＭＳ Ｐゴシック" charset="0"/>
          <a:cs typeface="ＭＳ Ｐゴシック" charset="0"/>
        </a:defRPr>
      </a:lvl4pPr>
      <a:lvl5pPr algn="l" defTabSz="457200" rtl="0" eaLnBrk="0" fontAlgn="base" hangingPunct="0">
        <a:spcBef>
          <a:spcPct val="0"/>
        </a:spcBef>
        <a:spcAft>
          <a:spcPct val="0"/>
        </a:spcAft>
        <a:defRPr sz="3000">
          <a:solidFill>
            <a:schemeClr val="tx2"/>
          </a:solidFill>
          <a:latin typeface="Gill Sans MT"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chemeClr val="tx2"/>
          </a:solidFill>
          <a:latin typeface="Gill Sans MT"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chemeClr val="tx2"/>
          </a:solidFill>
          <a:latin typeface="Gill Sans MT"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chemeClr val="tx2"/>
          </a:solidFill>
          <a:latin typeface="Gill Sans MT"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chemeClr val="tx2"/>
          </a:solidFill>
          <a:latin typeface="Gill Sans MT" charset="0"/>
          <a:ea typeface="ＭＳ Ｐゴシック" charset="0"/>
          <a:cs typeface="ＭＳ Ｐゴシック" charset="0"/>
        </a:defRPr>
      </a:lvl9pPr>
    </p:titleStyle>
    <p:bodyStyle>
      <a:lvl1pPr marL="228600" indent="-228600" algn="l" defTabSz="457200" rtl="0" eaLnBrk="0" fontAlgn="base" hangingPunct="0">
        <a:spcBef>
          <a:spcPts val="400"/>
        </a:spcBef>
        <a:spcAft>
          <a:spcPts val="400"/>
        </a:spcAft>
        <a:buClr>
          <a:schemeClr val="tx2"/>
        </a:buClr>
        <a:buFont typeface="Arial" pitchFamily="34" charset="0"/>
        <a:buChar char="•"/>
        <a:defRPr sz="1600" kern="1200">
          <a:solidFill>
            <a:schemeClr val="tx1">
              <a:lumMod val="75000"/>
            </a:schemeClr>
          </a:solidFill>
          <a:latin typeface="+mn-lt"/>
          <a:ea typeface="ＭＳ Ｐゴシック" charset="0"/>
          <a:cs typeface="ＭＳ Ｐゴシック" charset="0"/>
        </a:defRPr>
      </a:lvl1pPr>
      <a:lvl2pPr marL="457200" indent="-228600" algn="l" defTabSz="457200" rtl="0" eaLnBrk="0" fontAlgn="base" hangingPunct="0">
        <a:spcBef>
          <a:spcPts val="200"/>
        </a:spcBef>
        <a:spcAft>
          <a:spcPts val="400"/>
        </a:spcAft>
        <a:buClr>
          <a:schemeClr val="tx2"/>
        </a:buClr>
        <a:buFont typeface="Arial" pitchFamily="34" charset="0"/>
        <a:buChar char="–"/>
        <a:defRPr sz="1600" kern="1200">
          <a:solidFill>
            <a:schemeClr val="tx1">
              <a:lumMod val="75000"/>
            </a:schemeClr>
          </a:solidFill>
          <a:latin typeface="+mn-lt"/>
          <a:ea typeface="ＭＳ Ｐゴシック" charset="0"/>
          <a:cs typeface="+mn-cs"/>
        </a:defRPr>
      </a:lvl2pPr>
      <a:lvl3pPr marL="685800" indent="-228600" algn="l" defTabSz="457200" rtl="0" eaLnBrk="0" fontAlgn="base" hangingPunct="0">
        <a:spcBef>
          <a:spcPts val="200"/>
        </a:spcBef>
        <a:spcAft>
          <a:spcPts val="400"/>
        </a:spcAft>
        <a:buClr>
          <a:schemeClr val="tx2"/>
        </a:buClr>
        <a:buFont typeface="Arial" pitchFamily="34" charset="0"/>
        <a:buChar char="•"/>
        <a:defRPr sz="1600" kern="1200">
          <a:solidFill>
            <a:schemeClr val="tx1">
              <a:lumMod val="75000"/>
            </a:schemeClr>
          </a:solidFill>
          <a:latin typeface="+mn-lt"/>
          <a:ea typeface="ＭＳ Ｐゴシック" charset="0"/>
          <a:cs typeface="+mn-cs"/>
        </a:defRPr>
      </a:lvl3pPr>
      <a:lvl4pPr marL="914400" indent="-228600" algn="l" defTabSz="457200" rtl="0" eaLnBrk="0" fontAlgn="base" hangingPunct="0">
        <a:spcBef>
          <a:spcPts val="200"/>
        </a:spcBef>
        <a:spcAft>
          <a:spcPts val="400"/>
        </a:spcAft>
        <a:buClr>
          <a:schemeClr val="tx2"/>
        </a:buClr>
        <a:buFont typeface="Arial" pitchFamily="34" charset="0"/>
        <a:buChar char="–"/>
        <a:defRPr sz="1600" kern="1200">
          <a:solidFill>
            <a:schemeClr val="tx1">
              <a:lumMod val="75000"/>
            </a:schemeClr>
          </a:solidFill>
          <a:latin typeface="+mn-lt"/>
          <a:ea typeface="ＭＳ Ｐゴシック" charset="0"/>
          <a:cs typeface="+mn-cs"/>
        </a:defRPr>
      </a:lvl4pPr>
      <a:lvl5pPr marL="1143000" indent="-228600" algn="l" defTabSz="457200" rtl="0" eaLnBrk="0" fontAlgn="base" hangingPunct="0">
        <a:spcBef>
          <a:spcPts val="200"/>
        </a:spcBef>
        <a:spcAft>
          <a:spcPts val="400"/>
        </a:spcAft>
        <a:buClr>
          <a:schemeClr val="tx2"/>
        </a:buClr>
        <a:buFont typeface="Arial" pitchFamily="34" charset="0"/>
        <a:buChar char="•"/>
        <a:defRPr sz="1600" kern="1200">
          <a:solidFill>
            <a:schemeClr val="tx1">
              <a:lumMod val="75000"/>
            </a:schemeClr>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csl.org/research/immigration/everify-faq.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verify.gov/employer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45536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ctrTitle"/>
          </p:nvPr>
        </p:nvSpPr>
        <p:spPr/>
        <p:txBody>
          <a:bodyPr/>
          <a:lstStyle/>
          <a:p>
            <a:r>
              <a:rPr lang="en-US" sz="2800" dirty="0" smtClean="0"/>
              <a:t>7.4b Moving </a:t>
            </a:r>
            <a:r>
              <a:rPr lang="en-US" sz="2800" dirty="0"/>
              <a:t>to </a:t>
            </a:r>
            <a:r>
              <a:rPr lang="en-US" sz="2800" dirty="0" smtClean="0"/>
              <a:t>Digital I-9s + E-Verify in WD </a:t>
            </a:r>
            <a:r>
              <a:rPr lang="en-US" sz="2400" dirty="0" smtClean="0"/>
              <a:t>– HR </a:t>
            </a:r>
            <a:r>
              <a:rPr lang="en-US" sz="1800" dirty="0" smtClean="0"/>
              <a:t>– 18.April.2019</a:t>
            </a:r>
            <a:endParaRPr lang="en-US" sz="1800" dirty="0"/>
          </a:p>
        </p:txBody>
      </p:sp>
      <p:sp>
        <p:nvSpPr>
          <p:cNvPr id="6" name="Text Placeholder 5"/>
          <p:cNvSpPr>
            <a:spLocks noGrp="1"/>
          </p:cNvSpPr>
          <p:nvPr>
            <p:ph type="body" sz="quarter" idx="10"/>
          </p:nvPr>
        </p:nvSpPr>
        <p:spPr/>
        <p:txBody>
          <a:bodyPr/>
          <a:lstStyle/>
          <a:p>
            <a:pPr algn="l"/>
            <a:r>
              <a:rPr lang="en-US" dirty="0"/>
              <a:t>Christina Konieczka </a:t>
            </a:r>
          </a:p>
          <a:p>
            <a:pPr algn="l"/>
            <a:r>
              <a:rPr lang="en-US" dirty="0"/>
              <a:t>Mary Powers</a:t>
            </a:r>
          </a:p>
        </p:txBody>
      </p:sp>
    </p:spTree>
    <p:extLst>
      <p:ext uri="{BB962C8B-B14F-4D97-AF65-F5344CB8AC3E}">
        <p14:creationId xmlns:p14="http://schemas.microsoft.com/office/powerpoint/2010/main" val="358483202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I9 Section 2</a:t>
            </a:r>
            <a:endParaRPr lang="en-US" dirty="0">
              <a:solidFill>
                <a:srgbClr val="00B0F0"/>
              </a:solidFill>
            </a:endParaRPr>
          </a:p>
        </p:txBody>
      </p:sp>
      <p:sp>
        <p:nvSpPr>
          <p:cNvPr id="3" name="Content Placeholder 2"/>
          <p:cNvSpPr>
            <a:spLocks noGrp="1"/>
          </p:cNvSpPr>
          <p:nvPr>
            <p:ph idx="1"/>
          </p:nvPr>
        </p:nvSpPr>
        <p:spPr>
          <a:xfrm>
            <a:off x="605578" y="1323974"/>
            <a:ext cx="8033597" cy="3227243"/>
          </a:xfrm>
        </p:spPr>
        <p:txBody>
          <a:bodyPr>
            <a:normAutofit/>
          </a:bodyPr>
          <a:lstStyle/>
          <a:p>
            <a:r>
              <a:rPr lang="en-US" dirty="0"/>
              <a:t>Completed by I9 Partner in Workday</a:t>
            </a:r>
          </a:p>
          <a:p>
            <a:pPr lvl="1"/>
            <a:r>
              <a:rPr lang="en-US" dirty="0"/>
              <a:t>I9 Partner – a new role in Workday</a:t>
            </a:r>
          </a:p>
          <a:p>
            <a:pPr lvl="1"/>
            <a:r>
              <a:rPr lang="en-US" dirty="0"/>
              <a:t>Based on HR handling I9’s by location</a:t>
            </a:r>
          </a:p>
          <a:p>
            <a:pPr lvl="1"/>
            <a:r>
              <a:rPr lang="en-US" dirty="0"/>
              <a:t>Completes form electronically and submits through an integration to E-verify</a:t>
            </a:r>
            <a:endParaRPr lang="en-US" strike="sngStrike" dirty="0"/>
          </a:p>
          <a:p>
            <a:pPr lvl="1"/>
            <a:r>
              <a:rPr lang="en-US" i="1" dirty="0"/>
              <a:t>REMINDER:  Employers must complete Section 2 of Form I-9 in its entirety. </a:t>
            </a:r>
          </a:p>
          <a:p>
            <a:pPr marL="0" indent="0" algn="ctr">
              <a:buNone/>
            </a:pPr>
            <a:endParaRPr lang="en-US" b="1" strike="sngStrike" dirty="0">
              <a:solidFill>
                <a:schemeClr val="accent3"/>
              </a:solidFill>
            </a:endParaRPr>
          </a:p>
          <a:p>
            <a:pPr marL="0" indent="0" algn="ctr">
              <a:buNone/>
            </a:pPr>
            <a:r>
              <a:rPr lang="en-US" b="1" dirty="0">
                <a:solidFill>
                  <a:schemeClr val="accent3"/>
                </a:solidFill>
              </a:rPr>
              <a:t>IMPORTANT:</a:t>
            </a:r>
            <a:r>
              <a:rPr lang="en-US" dirty="0">
                <a:solidFill>
                  <a:schemeClr val="accent3"/>
                </a:solidFill>
              </a:rPr>
              <a:t> You may NOT specify which document(s) from the list of acceptable documents on Form I-9 an employee may choose to present.</a:t>
            </a:r>
          </a:p>
        </p:txBody>
      </p:sp>
    </p:spTree>
    <p:extLst>
      <p:ext uri="{BB962C8B-B14F-4D97-AF65-F5344CB8AC3E}">
        <p14:creationId xmlns:p14="http://schemas.microsoft.com/office/powerpoint/2010/main" val="3078500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B6BA7-3434-4A27-9D0A-174F3FDD9C54}"/>
              </a:ext>
            </a:extLst>
          </p:cNvPr>
          <p:cNvSpPr>
            <a:spLocks noGrp="1"/>
          </p:cNvSpPr>
          <p:nvPr>
            <p:ph type="title"/>
          </p:nvPr>
        </p:nvSpPr>
        <p:spPr/>
        <p:txBody>
          <a:bodyPr/>
          <a:lstStyle/>
          <a:p>
            <a:r>
              <a:rPr lang="en-US" dirty="0"/>
              <a:t>Verification process</a:t>
            </a:r>
          </a:p>
        </p:txBody>
      </p:sp>
      <p:pic>
        <p:nvPicPr>
          <p:cNvPr id="5" name="Content Placeholder 4">
            <a:extLst>
              <a:ext uri="{FF2B5EF4-FFF2-40B4-BE49-F238E27FC236}">
                <a16:creationId xmlns="" xmlns:a16="http://schemas.microsoft.com/office/drawing/2014/main" id="{9516D471-9D79-4A18-8055-59D5E2417E44}"/>
              </a:ext>
            </a:extLst>
          </p:cNvPr>
          <p:cNvPicPr>
            <a:picLocks noGrp="1" noChangeAspect="1"/>
          </p:cNvPicPr>
          <p:nvPr>
            <p:ph idx="1"/>
          </p:nvPr>
        </p:nvPicPr>
        <p:blipFill>
          <a:blip r:embed="rId2"/>
          <a:stretch>
            <a:fillRect/>
          </a:stretch>
        </p:blipFill>
        <p:spPr>
          <a:xfrm>
            <a:off x="1905354" y="1732683"/>
            <a:ext cx="6956539" cy="3108960"/>
          </a:xfrm>
          <a:prstGeom prst="rect">
            <a:avLst/>
          </a:prstGeom>
        </p:spPr>
      </p:pic>
      <p:sp>
        <p:nvSpPr>
          <p:cNvPr id="4" name="Slide Number Placeholder 3">
            <a:extLst>
              <a:ext uri="{FF2B5EF4-FFF2-40B4-BE49-F238E27FC236}">
                <a16:creationId xmlns="" xmlns:a16="http://schemas.microsoft.com/office/drawing/2014/main" id="{276D7CE0-B00D-4B12-A1A8-4CC120AD6FE5}"/>
              </a:ext>
            </a:extLst>
          </p:cNvPr>
          <p:cNvSpPr>
            <a:spLocks noGrp="1"/>
          </p:cNvSpPr>
          <p:nvPr>
            <p:ph type="sldNum" sz="quarter" idx="10"/>
          </p:nvPr>
        </p:nvSpPr>
        <p:spPr/>
        <p:txBody>
          <a:bodyPr/>
          <a:lstStyle/>
          <a:p>
            <a:pPr>
              <a:defRPr/>
            </a:pPr>
            <a:fld id="{DA8D25FD-DFC9-4CBC-A391-633AFBC037DE}" type="slidenum">
              <a:rPr lang="en-US" smtClean="0"/>
              <a:pPr>
                <a:defRPr/>
              </a:pPr>
              <a:t>11</a:t>
            </a:fld>
            <a:endParaRPr lang="en-US"/>
          </a:p>
        </p:txBody>
      </p:sp>
      <p:sp>
        <p:nvSpPr>
          <p:cNvPr id="6" name="TextBox 5">
            <a:extLst>
              <a:ext uri="{FF2B5EF4-FFF2-40B4-BE49-F238E27FC236}">
                <a16:creationId xmlns="" xmlns:a16="http://schemas.microsoft.com/office/drawing/2014/main" id="{E3EDFFE0-0351-4528-98BF-3A8D5DBBF9F6}"/>
              </a:ext>
            </a:extLst>
          </p:cNvPr>
          <p:cNvSpPr txBox="1"/>
          <p:nvPr/>
        </p:nvSpPr>
        <p:spPr>
          <a:xfrm>
            <a:off x="297873" y="3699595"/>
            <a:ext cx="1751190" cy="1015663"/>
          </a:xfrm>
          <a:prstGeom prst="rect">
            <a:avLst/>
          </a:prstGeom>
          <a:noFill/>
        </p:spPr>
        <p:txBody>
          <a:bodyPr wrap="square" rtlCol="0">
            <a:spAutoFit/>
          </a:bodyPr>
          <a:lstStyle/>
          <a:p>
            <a:r>
              <a:rPr lang="en-US" dirty="0"/>
              <a:t>	</a:t>
            </a:r>
            <a:r>
              <a:rPr lang="en-US" sz="1800" dirty="0"/>
              <a:t>New hire</a:t>
            </a:r>
          </a:p>
          <a:p>
            <a:r>
              <a:rPr lang="en-US" sz="1800" dirty="0"/>
              <a:t>	I9 Partner</a:t>
            </a:r>
          </a:p>
          <a:p>
            <a:r>
              <a:rPr lang="en-US" sz="1800" dirty="0"/>
              <a:t>	Integration</a:t>
            </a:r>
          </a:p>
        </p:txBody>
      </p:sp>
      <p:sp>
        <p:nvSpPr>
          <p:cNvPr id="8" name="Rectangle: Beveled 7">
            <a:extLst>
              <a:ext uri="{FF2B5EF4-FFF2-40B4-BE49-F238E27FC236}">
                <a16:creationId xmlns="" xmlns:a16="http://schemas.microsoft.com/office/drawing/2014/main" id="{E1F5713D-2766-4F0D-982C-B04186105E58}"/>
              </a:ext>
            </a:extLst>
          </p:cNvPr>
          <p:cNvSpPr/>
          <p:nvPr/>
        </p:nvSpPr>
        <p:spPr>
          <a:xfrm>
            <a:off x="448688" y="4190419"/>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 xmlns:a16="http://schemas.microsoft.com/office/drawing/2014/main" id="{A3EF78DB-EA0C-40E9-BAC5-81868071E1FB}"/>
              </a:ext>
            </a:extLst>
          </p:cNvPr>
          <p:cNvSpPr/>
          <p:nvPr/>
        </p:nvSpPr>
        <p:spPr>
          <a:xfrm>
            <a:off x="448688" y="3913543"/>
            <a:ext cx="168436" cy="124691"/>
          </a:xfrm>
          <a:prstGeom prst="bevel">
            <a:avLst/>
          </a:prstGeom>
          <a:solidFill>
            <a:srgbClr val="EF8D21"/>
          </a:solidFill>
          <a:ln>
            <a:solidFill>
              <a:srgbClr val="EF8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 xmlns:a16="http://schemas.microsoft.com/office/drawing/2014/main" id="{A5C24412-84D0-401A-829D-6768A8957E59}"/>
              </a:ext>
            </a:extLst>
          </p:cNvPr>
          <p:cNvSpPr/>
          <p:nvPr/>
        </p:nvSpPr>
        <p:spPr>
          <a:xfrm>
            <a:off x="448688" y="4473619"/>
            <a:ext cx="168436" cy="124691"/>
          </a:xfrm>
          <a:prstGeom prst="bevel">
            <a:avLst/>
          </a:prstGeom>
          <a:solidFill>
            <a:srgbClr val="92D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D9D2228C-4BB1-4300-A8F4-8630021840F2}"/>
              </a:ext>
            </a:extLst>
          </p:cNvPr>
          <p:cNvSpPr/>
          <p:nvPr/>
        </p:nvSpPr>
        <p:spPr>
          <a:xfrm>
            <a:off x="598297" y="1053021"/>
            <a:ext cx="8167331" cy="923330"/>
          </a:xfrm>
          <a:prstGeom prst="rect">
            <a:avLst/>
          </a:prstGeom>
        </p:spPr>
        <p:txBody>
          <a:bodyPr wrap="square">
            <a:spAutoFit/>
          </a:bodyPr>
          <a:lstStyle/>
          <a:p>
            <a:r>
              <a:rPr lang="en-US" sz="1800" dirty="0"/>
              <a:t>The E-Verify employment eligibility verification process begins with a completed Form I-9. The information from Form I-9 integrate from WD to E-Verify and a case result is provided.</a:t>
            </a:r>
          </a:p>
        </p:txBody>
      </p:sp>
    </p:spTree>
    <p:extLst>
      <p:ext uri="{BB962C8B-B14F-4D97-AF65-F5344CB8AC3E}">
        <p14:creationId xmlns:p14="http://schemas.microsoft.com/office/powerpoint/2010/main" val="345520956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a:t>
            </a:r>
          </a:p>
        </p:txBody>
      </p:sp>
      <p:sp>
        <p:nvSpPr>
          <p:cNvPr id="3" name="Content Placeholder 2"/>
          <p:cNvSpPr>
            <a:spLocks noGrp="1"/>
          </p:cNvSpPr>
          <p:nvPr>
            <p:ph idx="1"/>
          </p:nvPr>
        </p:nvSpPr>
        <p:spPr/>
        <p:txBody>
          <a:bodyPr>
            <a:normAutofit/>
          </a:bodyPr>
          <a:lstStyle/>
          <a:p>
            <a:r>
              <a:rPr lang="en-US" dirty="0"/>
              <a:t>Case results inform you of your employee's work eligibility. </a:t>
            </a:r>
          </a:p>
          <a:p>
            <a:r>
              <a:rPr lang="en-US" dirty="0"/>
              <a:t>Case results can be initial, interim or final.</a:t>
            </a:r>
          </a:p>
          <a:p>
            <a:r>
              <a:rPr lang="en-US" dirty="0"/>
              <a:t>Every case created in E-Verify receives a final case result before it is closed, and every case must be closed.</a:t>
            </a:r>
          </a:p>
          <a:p>
            <a:endParaRPr lang="en-US" dirty="0"/>
          </a:p>
        </p:txBody>
      </p:sp>
    </p:spTree>
    <p:extLst>
      <p:ext uri="{BB962C8B-B14F-4D97-AF65-F5344CB8AC3E}">
        <p14:creationId xmlns:p14="http://schemas.microsoft.com/office/powerpoint/2010/main" val="212187567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8A385-6F7B-479D-977E-6575B32DEBDC}"/>
              </a:ext>
            </a:extLst>
          </p:cNvPr>
          <p:cNvSpPr>
            <a:spLocks noGrp="1"/>
          </p:cNvSpPr>
          <p:nvPr>
            <p:ph type="title"/>
          </p:nvPr>
        </p:nvSpPr>
        <p:spPr/>
        <p:txBody>
          <a:bodyPr/>
          <a:lstStyle/>
          <a:p>
            <a:r>
              <a:rPr lang="en-US" dirty="0"/>
              <a:t>Demo – Sample Process in Workday</a:t>
            </a:r>
          </a:p>
        </p:txBody>
      </p:sp>
    </p:spTree>
    <p:extLst>
      <p:ext uri="{BB962C8B-B14F-4D97-AF65-F5344CB8AC3E}">
        <p14:creationId xmlns:p14="http://schemas.microsoft.com/office/powerpoint/2010/main" val="59730469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8A385-6F7B-479D-977E-6575B32DEBDC}"/>
              </a:ext>
            </a:extLst>
          </p:cNvPr>
          <p:cNvSpPr>
            <a:spLocks noGrp="1"/>
          </p:cNvSpPr>
          <p:nvPr>
            <p:ph type="title"/>
          </p:nvPr>
        </p:nvSpPr>
        <p:spPr/>
        <p:txBody>
          <a:bodyPr/>
          <a:lstStyle/>
          <a:p>
            <a:r>
              <a:rPr lang="en-US" dirty="0"/>
              <a:t>Verification results</a:t>
            </a:r>
          </a:p>
        </p:txBody>
      </p:sp>
    </p:spTree>
    <p:extLst>
      <p:ext uri="{BB962C8B-B14F-4D97-AF65-F5344CB8AC3E}">
        <p14:creationId xmlns:p14="http://schemas.microsoft.com/office/powerpoint/2010/main" val="268488398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B6BA7-3434-4A27-9D0A-174F3FDD9C54}"/>
              </a:ext>
            </a:extLst>
          </p:cNvPr>
          <p:cNvSpPr>
            <a:spLocks noGrp="1"/>
          </p:cNvSpPr>
          <p:nvPr>
            <p:ph type="title"/>
          </p:nvPr>
        </p:nvSpPr>
        <p:spPr/>
        <p:txBody>
          <a:bodyPr/>
          <a:lstStyle/>
          <a:p>
            <a:r>
              <a:rPr lang="en-US" dirty="0"/>
              <a:t>Verification process</a:t>
            </a:r>
          </a:p>
        </p:txBody>
      </p:sp>
      <p:pic>
        <p:nvPicPr>
          <p:cNvPr id="5" name="Content Placeholder 4">
            <a:extLst>
              <a:ext uri="{FF2B5EF4-FFF2-40B4-BE49-F238E27FC236}">
                <a16:creationId xmlns="" xmlns:a16="http://schemas.microsoft.com/office/drawing/2014/main" id="{9516D471-9D79-4A18-8055-59D5E2417E44}"/>
              </a:ext>
            </a:extLst>
          </p:cNvPr>
          <p:cNvPicPr>
            <a:picLocks noGrp="1" noChangeAspect="1"/>
          </p:cNvPicPr>
          <p:nvPr>
            <p:ph idx="1"/>
          </p:nvPr>
        </p:nvPicPr>
        <p:blipFill>
          <a:blip r:embed="rId2"/>
          <a:stretch>
            <a:fillRect/>
          </a:stretch>
        </p:blipFill>
        <p:spPr>
          <a:xfrm>
            <a:off x="1905354" y="1732683"/>
            <a:ext cx="6956539" cy="3108960"/>
          </a:xfrm>
          <a:prstGeom prst="rect">
            <a:avLst/>
          </a:prstGeom>
        </p:spPr>
      </p:pic>
      <p:sp>
        <p:nvSpPr>
          <p:cNvPr id="4" name="Slide Number Placeholder 3">
            <a:extLst>
              <a:ext uri="{FF2B5EF4-FFF2-40B4-BE49-F238E27FC236}">
                <a16:creationId xmlns="" xmlns:a16="http://schemas.microsoft.com/office/drawing/2014/main" id="{276D7CE0-B00D-4B12-A1A8-4CC120AD6FE5}"/>
              </a:ext>
            </a:extLst>
          </p:cNvPr>
          <p:cNvSpPr>
            <a:spLocks noGrp="1"/>
          </p:cNvSpPr>
          <p:nvPr>
            <p:ph type="sldNum" sz="quarter" idx="10"/>
          </p:nvPr>
        </p:nvSpPr>
        <p:spPr/>
        <p:txBody>
          <a:bodyPr/>
          <a:lstStyle/>
          <a:p>
            <a:pPr>
              <a:defRPr/>
            </a:pPr>
            <a:fld id="{DA8D25FD-DFC9-4CBC-A391-633AFBC037DE}" type="slidenum">
              <a:rPr lang="en-US" smtClean="0"/>
              <a:pPr>
                <a:defRPr/>
              </a:pPr>
              <a:t>15</a:t>
            </a:fld>
            <a:endParaRPr lang="en-US"/>
          </a:p>
        </p:txBody>
      </p:sp>
      <p:sp>
        <p:nvSpPr>
          <p:cNvPr id="6" name="TextBox 5">
            <a:extLst>
              <a:ext uri="{FF2B5EF4-FFF2-40B4-BE49-F238E27FC236}">
                <a16:creationId xmlns="" xmlns:a16="http://schemas.microsoft.com/office/drawing/2014/main" id="{E3EDFFE0-0351-4528-98BF-3A8D5DBBF9F6}"/>
              </a:ext>
            </a:extLst>
          </p:cNvPr>
          <p:cNvSpPr txBox="1"/>
          <p:nvPr/>
        </p:nvSpPr>
        <p:spPr>
          <a:xfrm>
            <a:off x="297873" y="3699595"/>
            <a:ext cx="1751190" cy="1015663"/>
          </a:xfrm>
          <a:prstGeom prst="rect">
            <a:avLst/>
          </a:prstGeom>
          <a:noFill/>
        </p:spPr>
        <p:txBody>
          <a:bodyPr wrap="square" rtlCol="0">
            <a:spAutoFit/>
          </a:bodyPr>
          <a:lstStyle/>
          <a:p>
            <a:r>
              <a:rPr lang="en-US" dirty="0"/>
              <a:t>	</a:t>
            </a:r>
            <a:r>
              <a:rPr lang="en-US" sz="1800" dirty="0"/>
              <a:t>New hire</a:t>
            </a:r>
          </a:p>
          <a:p>
            <a:r>
              <a:rPr lang="en-US" sz="1800" dirty="0"/>
              <a:t>	I9 Partner</a:t>
            </a:r>
          </a:p>
          <a:p>
            <a:r>
              <a:rPr lang="en-US" sz="1800" dirty="0"/>
              <a:t>	Integration</a:t>
            </a:r>
          </a:p>
        </p:txBody>
      </p:sp>
      <p:sp>
        <p:nvSpPr>
          <p:cNvPr id="8" name="Rectangle: Beveled 7">
            <a:extLst>
              <a:ext uri="{FF2B5EF4-FFF2-40B4-BE49-F238E27FC236}">
                <a16:creationId xmlns="" xmlns:a16="http://schemas.microsoft.com/office/drawing/2014/main" id="{E1F5713D-2766-4F0D-982C-B04186105E58}"/>
              </a:ext>
            </a:extLst>
          </p:cNvPr>
          <p:cNvSpPr/>
          <p:nvPr/>
        </p:nvSpPr>
        <p:spPr>
          <a:xfrm>
            <a:off x="448688" y="4190419"/>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 xmlns:a16="http://schemas.microsoft.com/office/drawing/2014/main" id="{A3EF78DB-EA0C-40E9-BAC5-81868071E1FB}"/>
              </a:ext>
            </a:extLst>
          </p:cNvPr>
          <p:cNvSpPr/>
          <p:nvPr/>
        </p:nvSpPr>
        <p:spPr>
          <a:xfrm>
            <a:off x="448688" y="3913543"/>
            <a:ext cx="168436" cy="124691"/>
          </a:xfrm>
          <a:prstGeom prst="bevel">
            <a:avLst/>
          </a:prstGeom>
          <a:solidFill>
            <a:srgbClr val="EF8D21"/>
          </a:solidFill>
          <a:ln>
            <a:solidFill>
              <a:srgbClr val="EF8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 xmlns:a16="http://schemas.microsoft.com/office/drawing/2014/main" id="{A5C24412-84D0-401A-829D-6768A8957E59}"/>
              </a:ext>
            </a:extLst>
          </p:cNvPr>
          <p:cNvSpPr/>
          <p:nvPr/>
        </p:nvSpPr>
        <p:spPr>
          <a:xfrm>
            <a:off x="448688" y="4473619"/>
            <a:ext cx="168436" cy="124691"/>
          </a:xfrm>
          <a:prstGeom prst="bevel">
            <a:avLst/>
          </a:prstGeom>
          <a:solidFill>
            <a:schemeClr val="tx2"/>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D9D2228C-4BB1-4300-A8F4-8630021840F2}"/>
              </a:ext>
            </a:extLst>
          </p:cNvPr>
          <p:cNvSpPr/>
          <p:nvPr/>
        </p:nvSpPr>
        <p:spPr>
          <a:xfrm>
            <a:off x="598297" y="1053021"/>
            <a:ext cx="8167331" cy="923330"/>
          </a:xfrm>
          <a:prstGeom prst="rect">
            <a:avLst/>
          </a:prstGeom>
        </p:spPr>
        <p:txBody>
          <a:bodyPr wrap="square">
            <a:spAutoFit/>
          </a:bodyPr>
          <a:lstStyle/>
          <a:p>
            <a:r>
              <a:rPr lang="en-US" sz="1800" dirty="0"/>
              <a:t>The E-Verify employment eligibility verification process begins with a completed Form I-9. The information from Form I-9 integrate from WD to E-Verify and a case result is provided.</a:t>
            </a:r>
          </a:p>
        </p:txBody>
      </p:sp>
    </p:spTree>
    <p:extLst>
      <p:ext uri="{BB962C8B-B14F-4D97-AF65-F5344CB8AC3E}">
        <p14:creationId xmlns:p14="http://schemas.microsoft.com/office/powerpoint/2010/main" val="132638400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a verification</a:t>
            </a:r>
          </a:p>
        </p:txBody>
      </p:sp>
      <p:sp>
        <p:nvSpPr>
          <p:cNvPr id="3" name="Content Placeholder 2"/>
          <p:cNvSpPr>
            <a:spLocks noGrp="1"/>
          </p:cNvSpPr>
          <p:nvPr>
            <p:ph idx="1"/>
          </p:nvPr>
        </p:nvSpPr>
        <p:spPr>
          <a:xfrm>
            <a:off x="605578" y="1062213"/>
            <a:ext cx="8167932" cy="1509537"/>
          </a:xfrm>
        </p:spPr>
        <p:txBody>
          <a:bodyPr>
            <a:normAutofit lnSpcReduction="10000"/>
          </a:bodyPr>
          <a:lstStyle/>
          <a:p>
            <a:r>
              <a:rPr lang="en-US" dirty="0"/>
              <a:t>After Form I-9 information has been submitted E-Verify, E-Verify promptly provides you an initial case result. </a:t>
            </a:r>
          </a:p>
          <a:p>
            <a:r>
              <a:rPr lang="en-US" dirty="0"/>
              <a:t>An initial case result is the </a:t>
            </a:r>
            <a:r>
              <a:rPr lang="en-US" b="1" i="1" dirty="0">
                <a:solidFill>
                  <a:schemeClr val="tx2"/>
                </a:solidFill>
              </a:rPr>
              <a:t>first </a:t>
            </a:r>
            <a:r>
              <a:rPr lang="en-US" dirty="0"/>
              <a:t>&amp; sometimes </a:t>
            </a:r>
            <a:r>
              <a:rPr lang="en-US" b="1" i="1" dirty="0">
                <a:solidFill>
                  <a:schemeClr val="tx2"/>
                </a:solidFill>
              </a:rPr>
              <a:t>final</a:t>
            </a:r>
            <a:r>
              <a:rPr lang="en-US" dirty="0"/>
              <a:t>, case result provided by E-Verify.</a:t>
            </a:r>
          </a:p>
          <a:p>
            <a:r>
              <a:rPr lang="en-US" dirty="0"/>
              <a:t>An overview of the initial case results is listed in the table below.</a:t>
            </a:r>
          </a:p>
          <a:p>
            <a:endParaRPr lang="en-US" dirty="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08" y="2450638"/>
            <a:ext cx="4297680" cy="223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 xmlns:a16="http://schemas.microsoft.com/office/drawing/2014/main" id="{A56C417E-C9EE-40C1-B3AE-7795AA11003B}"/>
              </a:ext>
            </a:extLst>
          </p:cNvPr>
          <p:cNvSpPr txBox="1"/>
          <p:nvPr/>
        </p:nvSpPr>
        <p:spPr>
          <a:xfrm>
            <a:off x="5460782" y="2751509"/>
            <a:ext cx="2829910" cy="1631216"/>
          </a:xfrm>
          <a:prstGeom prst="rect">
            <a:avLst/>
          </a:prstGeom>
          <a:noFill/>
        </p:spPr>
        <p:txBody>
          <a:bodyPr wrap="square" rtlCol="0">
            <a:spAutoFit/>
          </a:bodyPr>
          <a:lstStyle/>
          <a:p>
            <a:pPr algn="ctr"/>
            <a:r>
              <a:rPr lang="en-US" sz="2000" dirty="0">
                <a:solidFill>
                  <a:schemeClr val="accent1">
                    <a:lumMod val="60000"/>
                    <a:lumOff val="40000"/>
                  </a:schemeClr>
                </a:solidFill>
              </a:rPr>
              <a:t>Each case result is unique, and may or may not require additional action by you and/or the employee.</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81897264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B6BA7-3434-4A27-9D0A-174F3FDD9C54}"/>
              </a:ext>
            </a:extLst>
          </p:cNvPr>
          <p:cNvSpPr>
            <a:spLocks noGrp="1"/>
          </p:cNvSpPr>
          <p:nvPr>
            <p:ph type="title"/>
          </p:nvPr>
        </p:nvSpPr>
        <p:spPr/>
        <p:txBody>
          <a:bodyPr/>
          <a:lstStyle/>
          <a:p>
            <a:r>
              <a:rPr lang="en-US" dirty="0"/>
              <a:t>Verification process</a:t>
            </a:r>
          </a:p>
        </p:txBody>
      </p:sp>
      <p:pic>
        <p:nvPicPr>
          <p:cNvPr id="5" name="Content Placeholder 4">
            <a:extLst>
              <a:ext uri="{FF2B5EF4-FFF2-40B4-BE49-F238E27FC236}">
                <a16:creationId xmlns="" xmlns:a16="http://schemas.microsoft.com/office/drawing/2014/main" id="{9516D471-9D79-4A18-8055-59D5E2417E44}"/>
              </a:ext>
            </a:extLst>
          </p:cNvPr>
          <p:cNvPicPr>
            <a:picLocks noGrp="1" noChangeAspect="1"/>
          </p:cNvPicPr>
          <p:nvPr>
            <p:ph idx="1"/>
          </p:nvPr>
        </p:nvPicPr>
        <p:blipFill>
          <a:blip r:embed="rId2"/>
          <a:stretch>
            <a:fillRect/>
          </a:stretch>
        </p:blipFill>
        <p:spPr>
          <a:xfrm>
            <a:off x="1905354" y="1732683"/>
            <a:ext cx="6956539" cy="3108960"/>
          </a:xfrm>
          <a:prstGeom prst="rect">
            <a:avLst/>
          </a:prstGeom>
        </p:spPr>
      </p:pic>
      <p:sp>
        <p:nvSpPr>
          <p:cNvPr id="4" name="Slide Number Placeholder 3">
            <a:extLst>
              <a:ext uri="{FF2B5EF4-FFF2-40B4-BE49-F238E27FC236}">
                <a16:creationId xmlns="" xmlns:a16="http://schemas.microsoft.com/office/drawing/2014/main" id="{276D7CE0-B00D-4B12-A1A8-4CC120AD6FE5}"/>
              </a:ext>
            </a:extLst>
          </p:cNvPr>
          <p:cNvSpPr>
            <a:spLocks noGrp="1"/>
          </p:cNvSpPr>
          <p:nvPr>
            <p:ph type="sldNum" sz="quarter" idx="10"/>
          </p:nvPr>
        </p:nvSpPr>
        <p:spPr/>
        <p:txBody>
          <a:bodyPr/>
          <a:lstStyle/>
          <a:p>
            <a:pPr>
              <a:defRPr/>
            </a:pPr>
            <a:fld id="{DA8D25FD-DFC9-4CBC-A391-633AFBC037DE}" type="slidenum">
              <a:rPr lang="en-US" smtClean="0"/>
              <a:pPr>
                <a:defRPr/>
              </a:pPr>
              <a:t>17</a:t>
            </a:fld>
            <a:endParaRPr lang="en-US"/>
          </a:p>
        </p:txBody>
      </p:sp>
      <p:sp>
        <p:nvSpPr>
          <p:cNvPr id="6" name="TextBox 5">
            <a:extLst>
              <a:ext uri="{FF2B5EF4-FFF2-40B4-BE49-F238E27FC236}">
                <a16:creationId xmlns="" xmlns:a16="http://schemas.microsoft.com/office/drawing/2014/main" id="{E3EDFFE0-0351-4528-98BF-3A8D5DBBF9F6}"/>
              </a:ext>
            </a:extLst>
          </p:cNvPr>
          <p:cNvSpPr txBox="1"/>
          <p:nvPr/>
        </p:nvSpPr>
        <p:spPr>
          <a:xfrm>
            <a:off x="297873" y="3699595"/>
            <a:ext cx="1751190" cy="1015663"/>
          </a:xfrm>
          <a:prstGeom prst="rect">
            <a:avLst/>
          </a:prstGeom>
          <a:noFill/>
        </p:spPr>
        <p:txBody>
          <a:bodyPr wrap="square" rtlCol="0">
            <a:spAutoFit/>
          </a:bodyPr>
          <a:lstStyle/>
          <a:p>
            <a:r>
              <a:rPr lang="en-US" dirty="0"/>
              <a:t>	</a:t>
            </a:r>
            <a:r>
              <a:rPr lang="en-US" sz="1800" dirty="0"/>
              <a:t>New hire</a:t>
            </a:r>
          </a:p>
          <a:p>
            <a:r>
              <a:rPr lang="en-US" sz="1800" dirty="0"/>
              <a:t>	I9 Partner</a:t>
            </a:r>
          </a:p>
          <a:p>
            <a:r>
              <a:rPr lang="en-US" sz="1800" dirty="0"/>
              <a:t>	Integration</a:t>
            </a:r>
          </a:p>
        </p:txBody>
      </p:sp>
      <p:sp>
        <p:nvSpPr>
          <p:cNvPr id="8" name="Rectangle: Beveled 7">
            <a:extLst>
              <a:ext uri="{FF2B5EF4-FFF2-40B4-BE49-F238E27FC236}">
                <a16:creationId xmlns="" xmlns:a16="http://schemas.microsoft.com/office/drawing/2014/main" id="{E1F5713D-2766-4F0D-982C-B04186105E58}"/>
              </a:ext>
            </a:extLst>
          </p:cNvPr>
          <p:cNvSpPr/>
          <p:nvPr/>
        </p:nvSpPr>
        <p:spPr>
          <a:xfrm>
            <a:off x="448688" y="4190419"/>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 xmlns:a16="http://schemas.microsoft.com/office/drawing/2014/main" id="{A3EF78DB-EA0C-40E9-BAC5-81868071E1FB}"/>
              </a:ext>
            </a:extLst>
          </p:cNvPr>
          <p:cNvSpPr/>
          <p:nvPr/>
        </p:nvSpPr>
        <p:spPr>
          <a:xfrm>
            <a:off x="448688" y="3913543"/>
            <a:ext cx="168436" cy="124691"/>
          </a:xfrm>
          <a:prstGeom prst="bevel">
            <a:avLst/>
          </a:prstGeom>
          <a:solidFill>
            <a:srgbClr val="EF8D21"/>
          </a:solidFill>
          <a:ln>
            <a:solidFill>
              <a:srgbClr val="EF8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 xmlns:a16="http://schemas.microsoft.com/office/drawing/2014/main" id="{A5C24412-84D0-401A-829D-6768A8957E59}"/>
              </a:ext>
            </a:extLst>
          </p:cNvPr>
          <p:cNvSpPr/>
          <p:nvPr/>
        </p:nvSpPr>
        <p:spPr>
          <a:xfrm>
            <a:off x="448688" y="4473619"/>
            <a:ext cx="168436" cy="124691"/>
          </a:xfrm>
          <a:prstGeom prst="bevel">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D9D2228C-4BB1-4300-A8F4-8630021840F2}"/>
              </a:ext>
            </a:extLst>
          </p:cNvPr>
          <p:cNvSpPr/>
          <p:nvPr/>
        </p:nvSpPr>
        <p:spPr>
          <a:xfrm>
            <a:off x="598297" y="1053021"/>
            <a:ext cx="8167331" cy="369332"/>
          </a:xfrm>
          <a:prstGeom prst="rect">
            <a:avLst/>
          </a:prstGeom>
        </p:spPr>
        <p:txBody>
          <a:bodyPr wrap="square">
            <a:spAutoFit/>
          </a:bodyPr>
          <a:lstStyle/>
          <a:p>
            <a:r>
              <a:rPr lang="en-US" sz="1800" dirty="0"/>
              <a:t>The initial result will integrate to WD to E-Verify and a case result is provided.</a:t>
            </a:r>
          </a:p>
        </p:txBody>
      </p:sp>
    </p:spTree>
    <p:extLst>
      <p:ext uri="{BB962C8B-B14F-4D97-AF65-F5344CB8AC3E}">
        <p14:creationId xmlns:p14="http://schemas.microsoft.com/office/powerpoint/2010/main" val="272220885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1 of </a:t>
            </a:r>
            <a:r>
              <a:rPr lang="en-US" dirty="0" smtClean="0"/>
              <a:t>3:  </a:t>
            </a:r>
            <a:r>
              <a:rPr lang="en-US" dirty="0"/>
              <a:t>Employment Authorized</a:t>
            </a:r>
          </a:p>
        </p:txBody>
      </p:sp>
      <p:sp>
        <p:nvSpPr>
          <p:cNvPr id="3" name="Content Placeholder 2"/>
          <p:cNvSpPr>
            <a:spLocks noGrp="1"/>
          </p:cNvSpPr>
          <p:nvPr>
            <p:ph idx="1"/>
          </p:nvPr>
        </p:nvSpPr>
        <p:spPr/>
        <p:txBody>
          <a:bodyPr>
            <a:normAutofit/>
          </a:bodyPr>
          <a:lstStyle/>
          <a:p>
            <a:pPr marL="0" indent="0">
              <a:buNone/>
            </a:pPr>
            <a:r>
              <a:rPr lang="en-US" b="1" dirty="0">
                <a:solidFill>
                  <a:schemeClr val="accent1"/>
                </a:solidFill>
              </a:rPr>
              <a:t>Employment Authorized</a:t>
            </a:r>
            <a:r>
              <a:rPr lang="en-US" dirty="0"/>
              <a:t> is the most common case result. It means that the employee's information matches with DHS and/or SSA records. It's that easy!</a:t>
            </a:r>
          </a:p>
          <a:p>
            <a:pPr lvl="1"/>
            <a:r>
              <a:rPr lang="en-US" i="1" dirty="0">
                <a:solidFill>
                  <a:schemeClr val="accent1">
                    <a:lumMod val="60000"/>
                    <a:lumOff val="40000"/>
                  </a:schemeClr>
                </a:solidFill>
              </a:rPr>
              <a:t>A case result of 'Employment Authorized' is also considered a </a:t>
            </a:r>
            <a:r>
              <a:rPr lang="en-US" b="1" i="1" u="sng" dirty="0">
                <a:solidFill>
                  <a:schemeClr val="accent1">
                    <a:lumMod val="60000"/>
                    <a:lumOff val="40000"/>
                  </a:schemeClr>
                </a:solidFill>
              </a:rPr>
              <a:t>final</a:t>
            </a:r>
            <a:r>
              <a:rPr lang="en-US" i="1" dirty="0">
                <a:solidFill>
                  <a:schemeClr val="accent1">
                    <a:lumMod val="60000"/>
                    <a:lumOff val="40000"/>
                  </a:schemeClr>
                </a:solidFill>
              </a:rPr>
              <a:t> case result.</a:t>
            </a:r>
          </a:p>
          <a:p>
            <a:endParaRPr lang="en-US" dirty="0"/>
          </a:p>
        </p:txBody>
      </p:sp>
    </p:spTree>
    <p:extLst>
      <p:ext uri="{BB962C8B-B14F-4D97-AF65-F5344CB8AC3E}">
        <p14:creationId xmlns:p14="http://schemas.microsoft.com/office/powerpoint/2010/main" val="73655164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2 of 3:  Tentative Non-confirmation (TNC)</a:t>
            </a:r>
          </a:p>
        </p:txBody>
      </p:sp>
      <p:sp>
        <p:nvSpPr>
          <p:cNvPr id="3" name="Content Placeholder 2"/>
          <p:cNvSpPr>
            <a:spLocks noGrp="1"/>
          </p:cNvSpPr>
          <p:nvPr>
            <p:ph idx="1"/>
          </p:nvPr>
        </p:nvSpPr>
        <p:spPr/>
        <p:txBody>
          <a:bodyPr>
            <a:normAutofit fontScale="92500" lnSpcReduction="20000"/>
          </a:bodyPr>
          <a:lstStyle/>
          <a:p>
            <a:r>
              <a:rPr lang="en-US" sz="1900" b="1" dirty="0">
                <a:solidFill>
                  <a:schemeClr val="accent1"/>
                </a:solidFill>
              </a:rPr>
              <a:t>Tentative Non-confirmation (TNC) </a:t>
            </a:r>
            <a:r>
              <a:rPr lang="en-US" dirty="0"/>
              <a:t>means that the employee's information does not initially match with Social Security Administration (SSA) or U.S. Department of Homeland Security (DHS) records.</a:t>
            </a:r>
          </a:p>
          <a:p>
            <a:r>
              <a:rPr lang="en-US" dirty="0"/>
              <a:t>There are two types of TNCs:</a:t>
            </a:r>
          </a:p>
          <a:p>
            <a:pPr marL="685800" lvl="1" indent="-385763">
              <a:buFont typeface="+mj-lt"/>
              <a:buAutoNum type="arabicPeriod"/>
            </a:pPr>
            <a:r>
              <a:rPr lang="en-US" dirty="0"/>
              <a:t>SSA Tentative </a:t>
            </a:r>
            <a:r>
              <a:rPr lang="en-US" dirty="0" err="1"/>
              <a:t>Nonconfirmation</a:t>
            </a:r>
            <a:r>
              <a:rPr lang="en-US" dirty="0"/>
              <a:t> (SSA TNC)</a:t>
            </a:r>
          </a:p>
          <a:p>
            <a:pPr marL="685800" lvl="1" indent="-385763">
              <a:buFont typeface="+mj-lt"/>
              <a:buAutoNum type="arabicPeriod"/>
            </a:pPr>
            <a:r>
              <a:rPr lang="en-US" dirty="0"/>
              <a:t>DHS Tentative </a:t>
            </a:r>
            <a:r>
              <a:rPr lang="en-US" dirty="0" err="1"/>
              <a:t>Nonconfirmation</a:t>
            </a:r>
            <a:r>
              <a:rPr lang="en-US" dirty="0"/>
              <a:t> (DHS TNC)</a:t>
            </a:r>
          </a:p>
          <a:p>
            <a:r>
              <a:rPr lang="en-US" i="1" dirty="0">
                <a:solidFill>
                  <a:schemeClr val="accent1">
                    <a:lumMod val="60000"/>
                    <a:lumOff val="40000"/>
                  </a:schemeClr>
                </a:solidFill>
              </a:rPr>
              <a:t>A TNC does NOT necessarily mean that the employee is not authorized to work in the United States.</a:t>
            </a:r>
          </a:p>
          <a:p>
            <a:r>
              <a:rPr lang="en-US" dirty="0"/>
              <a:t>This case result is considered an </a:t>
            </a:r>
            <a:r>
              <a:rPr lang="en-US" b="1" dirty="0">
                <a:solidFill>
                  <a:schemeClr val="accent1">
                    <a:lumMod val="60000"/>
                    <a:lumOff val="40000"/>
                  </a:schemeClr>
                </a:solidFill>
              </a:rPr>
              <a:t>interim</a:t>
            </a:r>
            <a:r>
              <a:rPr lang="en-US" dirty="0"/>
              <a:t> case result because it requires additional action by you and the employee.</a:t>
            </a:r>
          </a:p>
          <a:p>
            <a:endParaRPr lang="en-US" dirty="0"/>
          </a:p>
        </p:txBody>
      </p:sp>
    </p:spTree>
    <p:extLst>
      <p:ext uri="{BB962C8B-B14F-4D97-AF65-F5344CB8AC3E}">
        <p14:creationId xmlns:p14="http://schemas.microsoft.com/office/powerpoint/2010/main" val="92868624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eVerify?</a:t>
            </a:r>
          </a:p>
        </p:txBody>
      </p:sp>
      <p:sp>
        <p:nvSpPr>
          <p:cNvPr id="3" name="Content Placeholder 2"/>
          <p:cNvSpPr>
            <a:spLocks noGrp="1"/>
          </p:cNvSpPr>
          <p:nvPr>
            <p:ph idx="1"/>
          </p:nvPr>
        </p:nvSpPr>
        <p:spPr>
          <a:xfrm>
            <a:off x="605578" y="1163782"/>
            <a:ext cx="8033597" cy="3122097"/>
          </a:xfrm>
        </p:spPr>
        <p:txBody>
          <a:bodyPr>
            <a:normAutofit/>
          </a:bodyPr>
          <a:lstStyle/>
          <a:p>
            <a:r>
              <a:rPr lang="en-US" dirty="0"/>
              <a:t>E-Verify is an Internet-based system operated by the U.S. Department of Homeland Security (DHS) in partnership with the Social Security Administration (SSA) that allows participating employers to electronically verify the employment eligibility of their newly hired employee and/or employee assigned to a federal contract.</a:t>
            </a:r>
          </a:p>
          <a:p>
            <a:r>
              <a:rPr lang="en-US" dirty="0"/>
              <a:t>E-Verify implements the legal requirements of IIRIRA by allowing any U.S. employer to electronically verify the employment eligibility of its newly hired employees.</a:t>
            </a:r>
          </a:p>
          <a:p>
            <a:endParaRPr lang="en-US" dirty="0"/>
          </a:p>
        </p:txBody>
      </p:sp>
    </p:spTree>
    <p:extLst>
      <p:ext uri="{BB962C8B-B14F-4D97-AF65-F5344CB8AC3E}">
        <p14:creationId xmlns:p14="http://schemas.microsoft.com/office/powerpoint/2010/main" val="6581635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3 of 3: DHS Verification in Process</a:t>
            </a:r>
          </a:p>
        </p:txBody>
      </p:sp>
      <p:sp>
        <p:nvSpPr>
          <p:cNvPr id="3" name="Content Placeholder 2"/>
          <p:cNvSpPr>
            <a:spLocks noGrp="1"/>
          </p:cNvSpPr>
          <p:nvPr>
            <p:ph idx="1"/>
          </p:nvPr>
        </p:nvSpPr>
        <p:spPr/>
        <p:txBody>
          <a:bodyPr>
            <a:normAutofit/>
          </a:bodyPr>
          <a:lstStyle/>
          <a:p>
            <a:r>
              <a:rPr lang="en-US" b="1" dirty="0">
                <a:solidFill>
                  <a:schemeClr val="accent1"/>
                </a:solidFill>
              </a:rPr>
              <a:t>DHS Verification in Process</a:t>
            </a:r>
            <a:r>
              <a:rPr lang="en-US" dirty="0"/>
              <a:t> means that the employee's information did not initially match DHS records. </a:t>
            </a:r>
            <a:br>
              <a:rPr lang="en-US" dirty="0"/>
            </a:br>
            <a:r>
              <a:rPr lang="en-US" b="1" i="1" dirty="0">
                <a:solidFill>
                  <a:schemeClr val="accent1">
                    <a:lumMod val="60000"/>
                    <a:lumOff val="40000"/>
                  </a:schemeClr>
                </a:solidFill>
              </a:rPr>
              <a:t>E-Verify automatically sends this case to DHS for further verification.</a:t>
            </a:r>
          </a:p>
          <a:p>
            <a:r>
              <a:rPr lang="en-US" dirty="0"/>
              <a:t>'DHS Verification in Process' </a:t>
            </a:r>
            <a:r>
              <a:rPr lang="en-US" u="sng" dirty="0"/>
              <a:t>does not require action</a:t>
            </a:r>
            <a:r>
              <a:rPr lang="en-US" dirty="0"/>
              <a:t>. </a:t>
            </a:r>
          </a:p>
          <a:p>
            <a:r>
              <a:rPr lang="en-US" dirty="0"/>
              <a:t>DHS responds within 3 Federal Government working days with an updated case result.</a:t>
            </a:r>
          </a:p>
          <a:p>
            <a:pPr lvl="1"/>
            <a:r>
              <a:rPr lang="en-US" dirty="0"/>
              <a:t> You can review the result through Case Alerts on your E-Verify user home page. </a:t>
            </a:r>
          </a:p>
          <a:p>
            <a:pPr lvl="1"/>
            <a:r>
              <a:rPr lang="en-US" dirty="0"/>
              <a:t>Your next step is determined by the case result provided.</a:t>
            </a:r>
          </a:p>
          <a:p>
            <a:endParaRPr lang="en-US" dirty="0"/>
          </a:p>
        </p:txBody>
      </p:sp>
    </p:spTree>
    <p:extLst>
      <p:ext uri="{BB962C8B-B14F-4D97-AF65-F5344CB8AC3E}">
        <p14:creationId xmlns:p14="http://schemas.microsoft.com/office/powerpoint/2010/main" val="237312808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Case Results</a:t>
            </a:r>
          </a:p>
        </p:txBody>
      </p:sp>
      <p:sp>
        <p:nvSpPr>
          <p:cNvPr id="3" name="Content Placeholder 2"/>
          <p:cNvSpPr>
            <a:spLocks noGrp="1"/>
          </p:cNvSpPr>
          <p:nvPr>
            <p:ph idx="1"/>
          </p:nvPr>
        </p:nvSpPr>
        <p:spPr/>
        <p:txBody>
          <a:bodyPr>
            <a:normAutofit fontScale="92500" lnSpcReduction="10000"/>
          </a:bodyPr>
          <a:lstStyle/>
          <a:p>
            <a:r>
              <a:rPr lang="en-US" dirty="0"/>
              <a:t>An interim case result requires additional action before E-Verify can provide a final case result. </a:t>
            </a:r>
          </a:p>
          <a:p>
            <a:pPr lvl="1"/>
            <a:r>
              <a:rPr lang="en-US" dirty="0"/>
              <a:t>Because all cases must receive a final case result, you cannot leave cases in these interim statuses. </a:t>
            </a:r>
          </a:p>
          <a:p>
            <a:pPr lvl="1"/>
            <a:r>
              <a:rPr lang="en-US" dirty="0"/>
              <a:t>You must close every case to complete the E-Verify process.</a:t>
            </a:r>
          </a:p>
          <a:p>
            <a:r>
              <a:rPr lang="en-US" dirty="0"/>
              <a:t>Interim case results include:</a:t>
            </a:r>
          </a:p>
          <a:p>
            <a:pPr lvl="1"/>
            <a:r>
              <a:rPr lang="en-US" dirty="0"/>
              <a:t>SSA Tentative Non-confirmation and DHS Tentative Non-confirmation</a:t>
            </a:r>
          </a:p>
          <a:p>
            <a:pPr lvl="1"/>
            <a:r>
              <a:rPr lang="en-US" dirty="0"/>
              <a:t>Review and Update Employee Data</a:t>
            </a:r>
          </a:p>
          <a:p>
            <a:pPr lvl="1"/>
            <a:r>
              <a:rPr lang="en-US" dirty="0"/>
              <a:t>DHS Verification in Process</a:t>
            </a:r>
          </a:p>
          <a:p>
            <a:pPr lvl="1"/>
            <a:r>
              <a:rPr lang="en-US" dirty="0"/>
              <a:t>SSA Case in Continuance and DHS Case in Continuance</a:t>
            </a:r>
          </a:p>
          <a:p>
            <a:endParaRPr lang="en-US" dirty="0"/>
          </a:p>
          <a:p>
            <a:endParaRPr lang="en-US" dirty="0"/>
          </a:p>
        </p:txBody>
      </p:sp>
    </p:spTree>
    <p:extLst>
      <p:ext uri="{BB962C8B-B14F-4D97-AF65-F5344CB8AC3E}">
        <p14:creationId xmlns:p14="http://schemas.microsoft.com/office/powerpoint/2010/main" val="45423851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Actions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accent3"/>
                </a:solidFill>
              </a:rPr>
              <a:t>E-Verify prohibits you from taking adverse actions against employees based on the employee's decision to contest a Tentative </a:t>
            </a:r>
            <a:r>
              <a:rPr lang="en-US" dirty="0" err="1">
                <a:solidFill>
                  <a:schemeClr val="accent3"/>
                </a:solidFill>
              </a:rPr>
              <a:t>Nonconfirmation</a:t>
            </a:r>
            <a:r>
              <a:rPr lang="en-US" dirty="0">
                <a:solidFill>
                  <a:schemeClr val="accent3"/>
                </a:solidFill>
              </a:rPr>
              <a:t> (TNC) or because the employee's case is pending with DHS or SSA. </a:t>
            </a:r>
          </a:p>
          <a:p>
            <a:pPr lvl="1"/>
            <a:r>
              <a:rPr lang="en-US" dirty="0"/>
              <a:t>Adverse actions include: terminating, suspending, withholding pay or training, delaying a start date or otherwise limiting his or her employment.</a:t>
            </a:r>
          </a:p>
          <a:p>
            <a:r>
              <a:rPr lang="en-US" dirty="0"/>
              <a:t>To avoid improper adverse actions, treat employees that choose to contest a case result as you would treat any other employee.</a:t>
            </a:r>
          </a:p>
          <a:p>
            <a:r>
              <a:rPr lang="en-US" dirty="0"/>
              <a:t>If you take adverse actions against job applicants or employees, you could face legal action, including civil penalties and back pay awards, and your participation in E-Verify may be terminated.</a:t>
            </a:r>
          </a:p>
          <a:p>
            <a:endParaRPr lang="en-US" dirty="0"/>
          </a:p>
        </p:txBody>
      </p:sp>
    </p:spTree>
    <p:extLst>
      <p:ext uri="{BB962C8B-B14F-4D97-AF65-F5344CB8AC3E}">
        <p14:creationId xmlns:p14="http://schemas.microsoft.com/office/powerpoint/2010/main" val="130291328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B6BA7-3434-4A27-9D0A-174F3FDD9C54}"/>
              </a:ext>
            </a:extLst>
          </p:cNvPr>
          <p:cNvSpPr>
            <a:spLocks noGrp="1"/>
          </p:cNvSpPr>
          <p:nvPr>
            <p:ph type="title"/>
          </p:nvPr>
        </p:nvSpPr>
        <p:spPr/>
        <p:txBody>
          <a:bodyPr/>
          <a:lstStyle/>
          <a:p>
            <a:r>
              <a:rPr lang="en-US" dirty="0"/>
              <a:t>Verification process</a:t>
            </a:r>
          </a:p>
        </p:txBody>
      </p:sp>
      <p:sp>
        <p:nvSpPr>
          <p:cNvPr id="4" name="Slide Number Placeholder 3">
            <a:extLst>
              <a:ext uri="{FF2B5EF4-FFF2-40B4-BE49-F238E27FC236}">
                <a16:creationId xmlns="" xmlns:a16="http://schemas.microsoft.com/office/drawing/2014/main" id="{276D7CE0-B00D-4B12-A1A8-4CC120AD6FE5}"/>
              </a:ext>
            </a:extLst>
          </p:cNvPr>
          <p:cNvSpPr>
            <a:spLocks noGrp="1"/>
          </p:cNvSpPr>
          <p:nvPr>
            <p:ph type="sldNum" sz="quarter" idx="10"/>
          </p:nvPr>
        </p:nvSpPr>
        <p:spPr/>
        <p:txBody>
          <a:bodyPr/>
          <a:lstStyle/>
          <a:p>
            <a:pPr>
              <a:defRPr/>
            </a:pPr>
            <a:fld id="{DA8D25FD-DFC9-4CBC-A391-633AFBC037DE}" type="slidenum">
              <a:rPr lang="en-US" smtClean="0"/>
              <a:pPr>
                <a:defRPr/>
              </a:pPr>
              <a:t>23</a:t>
            </a:fld>
            <a:endParaRPr lang="en-US"/>
          </a:p>
        </p:txBody>
      </p:sp>
      <p:sp>
        <p:nvSpPr>
          <p:cNvPr id="6" name="TextBox 5">
            <a:extLst>
              <a:ext uri="{FF2B5EF4-FFF2-40B4-BE49-F238E27FC236}">
                <a16:creationId xmlns="" xmlns:a16="http://schemas.microsoft.com/office/drawing/2014/main" id="{E3EDFFE0-0351-4528-98BF-3A8D5DBBF9F6}"/>
              </a:ext>
            </a:extLst>
          </p:cNvPr>
          <p:cNvSpPr txBox="1"/>
          <p:nvPr/>
        </p:nvSpPr>
        <p:spPr>
          <a:xfrm>
            <a:off x="297873" y="3699595"/>
            <a:ext cx="1751190" cy="1015663"/>
          </a:xfrm>
          <a:prstGeom prst="rect">
            <a:avLst/>
          </a:prstGeom>
          <a:noFill/>
        </p:spPr>
        <p:txBody>
          <a:bodyPr wrap="square" rtlCol="0">
            <a:spAutoFit/>
          </a:bodyPr>
          <a:lstStyle/>
          <a:p>
            <a:r>
              <a:rPr lang="en-US" dirty="0"/>
              <a:t>	</a:t>
            </a:r>
            <a:r>
              <a:rPr lang="en-US" sz="1800" dirty="0"/>
              <a:t>New hire</a:t>
            </a:r>
          </a:p>
          <a:p>
            <a:r>
              <a:rPr lang="en-US" sz="1800" dirty="0"/>
              <a:t>	I9 Partner</a:t>
            </a:r>
          </a:p>
          <a:p>
            <a:r>
              <a:rPr lang="en-US" sz="1800" dirty="0"/>
              <a:t>	Integration</a:t>
            </a:r>
          </a:p>
        </p:txBody>
      </p:sp>
      <p:sp>
        <p:nvSpPr>
          <p:cNvPr id="8" name="Rectangle: Beveled 7">
            <a:extLst>
              <a:ext uri="{FF2B5EF4-FFF2-40B4-BE49-F238E27FC236}">
                <a16:creationId xmlns="" xmlns:a16="http://schemas.microsoft.com/office/drawing/2014/main" id="{E1F5713D-2766-4F0D-982C-B04186105E58}"/>
              </a:ext>
            </a:extLst>
          </p:cNvPr>
          <p:cNvSpPr/>
          <p:nvPr/>
        </p:nvSpPr>
        <p:spPr>
          <a:xfrm>
            <a:off x="448688" y="4190419"/>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 xmlns:a16="http://schemas.microsoft.com/office/drawing/2014/main" id="{A3EF78DB-EA0C-40E9-BAC5-81868071E1FB}"/>
              </a:ext>
            </a:extLst>
          </p:cNvPr>
          <p:cNvSpPr/>
          <p:nvPr/>
        </p:nvSpPr>
        <p:spPr>
          <a:xfrm>
            <a:off x="448688" y="3913543"/>
            <a:ext cx="168436" cy="124691"/>
          </a:xfrm>
          <a:prstGeom prst="bevel">
            <a:avLst/>
          </a:prstGeom>
          <a:solidFill>
            <a:srgbClr val="EF8D21"/>
          </a:solidFill>
          <a:ln>
            <a:solidFill>
              <a:srgbClr val="EF8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 xmlns:a16="http://schemas.microsoft.com/office/drawing/2014/main" id="{A5C24412-84D0-401A-829D-6768A8957E59}"/>
              </a:ext>
            </a:extLst>
          </p:cNvPr>
          <p:cNvSpPr/>
          <p:nvPr/>
        </p:nvSpPr>
        <p:spPr>
          <a:xfrm>
            <a:off x="448688" y="4473619"/>
            <a:ext cx="168436" cy="124691"/>
          </a:xfrm>
          <a:prstGeom prst="bevel">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D9D2228C-4BB1-4300-A8F4-8630021840F2}"/>
              </a:ext>
            </a:extLst>
          </p:cNvPr>
          <p:cNvSpPr/>
          <p:nvPr/>
        </p:nvSpPr>
        <p:spPr>
          <a:xfrm>
            <a:off x="598297" y="1053021"/>
            <a:ext cx="8167331" cy="369332"/>
          </a:xfrm>
          <a:prstGeom prst="rect">
            <a:avLst/>
          </a:prstGeom>
        </p:spPr>
        <p:txBody>
          <a:bodyPr wrap="square">
            <a:spAutoFit/>
          </a:bodyPr>
          <a:lstStyle/>
          <a:p>
            <a:r>
              <a:rPr lang="en-US" sz="1800" dirty="0"/>
              <a:t>In the event that a TNC result is returned to WD, an I9 amendment may be needed.</a:t>
            </a:r>
          </a:p>
        </p:txBody>
      </p:sp>
      <p:pic>
        <p:nvPicPr>
          <p:cNvPr id="12" name="Content Placeholder 11">
            <a:extLst>
              <a:ext uri="{FF2B5EF4-FFF2-40B4-BE49-F238E27FC236}">
                <a16:creationId xmlns="" xmlns:a16="http://schemas.microsoft.com/office/drawing/2014/main" id="{E80F4AB5-6058-4776-8EAD-29F2EEACC998}"/>
              </a:ext>
            </a:extLst>
          </p:cNvPr>
          <p:cNvPicPr>
            <a:picLocks noGrp="1" noChangeAspect="1"/>
          </p:cNvPicPr>
          <p:nvPr>
            <p:ph idx="1"/>
          </p:nvPr>
        </p:nvPicPr>
        <p:blipFill>
          <a:blip r:embed="rId2"/>
          <a:stretch>
            <a:fillRect/>
          </a:stretch>
        </p:blipFill>
        <p:spPr>
          <a:xfrm>
            <a:off x="2199878" y="1514858"/>
            <a:ext cx="6801285" cy="3291840"/>
          </a:xfrm>
          <a:prstGeom prst="rect">
            <a:avLst/>
          </a:prstGeom>
        </p:spPr>
      </p:pic>
    </p:spTree>
    <p:extLst>
      <p:ext uri="{BB962C8B-B14F-4D97-AF65-F5344CB8AC3E}">
        <p14:creationId xmlns:p14="http://schemas.microsoft.com/office/powerpoint/2010/main" val="20096816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09287-6331-483B-80C7-ECE2DCF58149}"/>
              </a:ext>
            </a:extLst>
          </p:cNvPr>
          <p:cNvSpPr>
            <a:spLocks noGrp="1"/>
          </p:cNvSpPr>
          <p:nvPr>
            <p:ph type="title"/>
          </p:nvPr>
        </p:nvSpPr>
        <p:spPr/>
        <p:txBody>
          <a:bodyPr/>
          <a:lstStyle/>
          <a:p>
            <a:r>
              <a:rPr lang="en-US" dirty="0"/>
              <a:t>What happens when the data doesn’t match?</a:t>
            </a:r>
          </a:p>
        </p:txBody>
      </p:sp>
      <p:pic>
        <p:nvPicPr>
          <p:cNvPr id="5" name="Content Placeholder 4">
            <a:extLst>
              <a:ext uri="{FF2B5EF4-FFF2-40B4-BE49-F238E27FC236}">
                <a16:creationId xmlns="" xmlns:a16="http://schemas.microsoft.com/office/drawing/2014/main" id="{502B5B63-F995-40E9-A609-8507FEFD3552}"/>
              </a:ext>
            </a:extLst>
          </p:cNvPr>
          <p:cNvPicPr>
            <a:picLocks noGrp="1" noChangeAspect="1"/>
          </p:cNvPicPr>
          <p:nvPr>
            <p:ph idx="1"/>
          </p:nvPr>
        </p:nvPicPr>
        <p:blipFill>
          <a:blip r:embed="rId2"/>
          <a:stretch>
            <a:fillRect/>
          </a:stretch>
        </p:blipFill>
        <p:spPr>
          <a:xfrm>
            <a:off x="230747" y="1090611"/>
            <a:ext cx="7018745" cy="3200400"/>
          </a:xfrm>
          <a:prstGeom prst="rect">
            <a:avLst/>
          </a:prstGeom>
        </p:spPr>
      </p:pic>
      <p:sp>
        <p:nvSpPr>
          <p:cNvPr id="4" name="Slide Number Placeholder 3">
            <a:extLst>
              <a:ext uri="{FF2B5EF4-FFF2-40B4-BE49-F238E27FC236}">
                <a16:creationId xmlns="" xmlns:a16="http://schemas.microsoft.com/office/drawing/2014/main" id="{9879A7EF-F1D4-4E33-9CD8-70BEB05D0810}"/>
              </a:ext>
            </a:extLst>
          </p:cNvPr>
          <p:cNvSpPr>
            <a:spLocks noGrp="1"/>
          </p:cNvSpPr>
          <p:nvPr>
            <p:ph type="sldNum" sz="quarter" idx="10"/>
          </p:nvPr>
        </p:nvSpPr>
        <p:spPr/>
        <p:txBody>
          <a:bodyPr/>
          <a:lstStyle/>
          <a:p>
            <a:pPr>
              <a:defRPr/>
            </a:pPr>
            <a:fld id="{DA8D25FD-DFC9-4CBC-A391-633AFBC037DE}" type="slidenum">
              <a:rPr lang="en-US" smtClean="0"/>
              <a:pPr>
                <a:defRPr/>
              </a:pPr>
              <a:t>24</a:t>
            </a:fld>
            <a:endParaRPr lang="en-US"/>
          </a:p>
        </p:txBody>
      </p:sp>
      <p:sp>
        <p:nvSpPr>
          <p:cNvPr id="6" name="TextBox 5">
            <a:extLst>
              <a:ext uri="{FF2B5EF4-FFF2-40B4-BE49-F238E27FC236}">
                <a16:creationId xmlns="" xmlns:a16="http://schemas.microsoft.com/office/drawing/2014/main" id="{6A73B155-51E9-4B06-A9EF-16B3CE09BA9B}"/>
              </a:ext>
            </a:extLst>
          </p:cNvPr>
          <p:cNvSpPr txBox="1"/>
          <p:nvPr/>
        </p:nvSpPr>
        <p:spPr>
          <a:xfrm>
            <a:off x="297873" y="3699595"/>
            <a:ext cx="1751190" cy="1015663"/>
          </a:xfrm>
          <a:prstGeom prst="rect">
            <a:avLst/>
          </a:prstGeom>
          <a:noFill/>
        </p:spPr>
        <p:txBody>
          <a:bodyPr wrap="square" rtlCol="0">
            <a:spAutoFit/>
          </a:bodyPr>
          <a:lstStyle/>
          <a:p>
            <a:r>
              <a:rPr lang="en-US" dirty="0"/>
              <a:t>	</a:t>
            </a:r>
            <a:r>
              <a:rPr lang="en-US" sz="1800" dirty="0"/>
              <a:t>New hire</a:t>
            </a:r>
          </a:p>
          <a:p>
            <a:r>
              <a:rPr lang="en-US" sz="1800" dirty="0"/>
              <a:t>	I9 Partner</a:t>
            </a:r>
          </a:p>
          <a:p>
            <a:r>
              <a:rPr lang="en-US" sz="1800" dirty="0"/>
              <a:t>	Integration</a:t>
            </a:r>
          </a:p>
        </p:txBody>
      </p:sp>
      <p:sp>
        <p:nvSpPr>
          <p:cNvPr id="7" name="Rectangle: Beveled 6">
            <a:extLst>
              <a:ext uri="{FF2B5EF4-FFF2-40B4-BE49-F238E27FC236}">
                <a16:creationId xmlns="" xmlns:a16="http://schemas.microsoft.com/office/drawing/2014/main" id="{9833FF16-2E43-4FF3-8338-8E35D23EDA3B}"/>
              </a:ext>
            </a:extLst>
          </p:cNvPr>
          <p:cNvSpPr/>
          <p:nvPr/>
        </p:nvSpPr>
        <p:spPr>
          <a:xfrm>
            <a:off x="448688" y="3913543"/>
            <a:ext cx="168436" cy="124691"/>
          </a:xfrm>
          <a:prstGeom prst="bevel">
            <a:avLst/>
          </a:prstGeom>
          <a:solidFill>
            <a:srgbClr val="EF8D2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Beveled 7">
            <a:extLst>
              <a:ext uri="{FF2B5EF4-FFF2-40B4-BE49-F238E27FC236}">
                <a16:creationId xmlns="" xmlns:a16="http://schemas.microsoft.com/office/drawing/2014/main" id="{3E3827AB-1632-4E14-93DF-000EF238EA0E}"/>
              </a:ext>
            </a:extLst>
          </p:cNvPr>
          <p:cNvSpPr/>
          <p:nvPr/>
        </p:nvSpPr>
        <p:spPr>
          <a:xfrm>
            <a:off x="448688" y="4190419"/>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 xmlns:a16="http://schemas.microsoft.com/office/drawing/2014/main" id="{B8319168-D770-45A1-AA75-FB8733EB8A64}"/>
              </a:ext>
            </a:extLst>
          </p:cNvPr>
          <p:cNvSpPr/>
          <p:nvPr/>
        </p:nvSpPr>
        <p:spPr>
          <a:xfrm>
            <a:off x="448688" y="4473619"/>
            <a:ext cx="168436" cy="124691"/>
          </a:xfrm>
          <a:prstGeom prst="bevel">
            <a:avLst/>
          </a:prstGeom>
          <a:solidFill>
            <a:srgbClr val="92D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5221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 case</a:t>
            </a:r>
          </a:p>
        </p:txBody>
      </p:sp>
      <p:sp>
        <p:nvSpPr>
          <p:cNvPr id="3" name="Content Placeholder 2"/>
          <p:cNvSpPr>
            <a:spLocks noGrp="1"/>
          </p:cNvSpPr>
          <p:nvPr>
            <p:ph idx="1"/>
          </p:nvPr>
        </p:nvSpPr>
        <p:spPr>
          <a:xfrm>
            <a:off x="598298" y="1119352"/>
            <a:ext cx="3143250" cy="3371849"/>
          </a:xfrm>
        </p:spPr>
        <p:txBody>
          <a:bodyPr>
            <a:normAutofit/>
          </a:bodyPr>
          <a:lstStyle/>
          <a:p>
            <a:r>
              <a:rPr lang="en-US" dirty="0"/>
              <a:t>A final case result means that the case is ready to be closed. </a:t>
            </a:r>
          </a:p>
          <a:p>
            <a:r>
              <a:rPr lang="en-US" dirty="0"/>
              <a:t>You must close every case to complete the E-Verify process.</a:t>
            </a:r>
          </a:p>
          <a:p>
            <a:r>
              <a:rPr lang="en-US" dirty="0"/>
              <a:t>An overview of the final case results is listed in the table at right.</a:t>
            </a:r>
          </a:p>
        </p:txBody>
      </p:sp>
      <p:graphicFrame>
        <p:nvGraphicFramePr>
          <p:cNvPr id="5" name="Table 4"/>
          <p:cNvGraphicFramePr>
            <a:graphicFrameLocks noGrp="1"/>
          </p:cNvGraphicFramePr>
          <p:nvPr>
            <p:extLst>
              <p:ext uri="{D42A27DB-BD31-4B8C-83A1-F6EECF244321}">
                <p14:modId xmlns:p14="http://schemas.microsoft.com/office/powerpoint/2010/main" val="1364044788"/>
              </p:ext>
            </p:extLst>
          </p:nvPr>
        </p:nvGraphicFramePr>
        <p:xfrm>
          <a:off x="4376126" y="856025"/>
          <a:ext cx="2795214" cy="3898502"/>
        </p:xfrm>
        <a:graphic>
          <a:graphicData uri="http://schemas.openxmlformats.org/drawingml/2006/table">
            <a:tbl>
              <a:tblPr/>
              <a:tblGrid>
                <a:gridCol w="1397607">
                  <a:extLst>
                    <a:ext uri="{9D8B030D-6E8A-4147-A177-3AD203B41FA5}">
                      <a16:colId xmlns="" xmlns:a16="http://schemas.microsoft.com/office/drawing/2014/main" val="20000"/>
                    </a:ext>
                  </a:extLst>
                </a:gridCol>
                <a:gridCol w="1397607">
                  <a:extLst>
                    <a:ext uri="{9D8B030D-6E8A-4147-A177-3AD203B41FA5}">
                      <a16:colId xmlns="" xmlns:a16="http://schemas.microsoft.com/office/drawing/2014/main" val="20001"/>
                    </a:ext>
                  </a:extLst>
                </a:gridCol>
              </a:tblGrid>
              <a:tr h="198363">
                <a:tc>
                  <a:txBody>
                    <a:bodyPr/>
                    <a:lstStyle/>
                    <a:p>
                      <a:r>
                        <a:rPr lang="en-US" sz="1000" dirty="0">
                          <a:solidFill>
                            <a:srgbClr val="FFFFFF"/>
                          </a:solidFill>
                          <a:effectLst/>
                        </a:rPr>
                        <a:t>Final Case Results</a:t>
                      </a:r>
                    </a:p>
                  </a:txBody>
                  <a:tcPr marL="24887" marR="24887" marT="24887" marB="2488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2277A"/>
                    </a:solidFill>
                  </a:tcPr>
                </a:tc>
                <a:tc>
                  <a:txBody>
                    <a:bodyPr/>
                    <a:lstStyle/>
                    <a:p>
                      <a:r>
                        <a:rPr lang="en-US" sz="1000">
                          <a:solidFill>
                            <a:srgbClr val="FFFFFF"/>
                          </a:solidFill>
                          <a:effectLst/>
                        </a:rPr>
                        <a:t>Overview</a:t>
                      </a:r>
                    </a:p>
                  </a:txBody>
                  <a:tcPr marL="24887" marR="24887" marT="24887" marB="2488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2277A"/>
                    </a:solidFill>
                  </a:tcPr>
                </a:tc>
                <a:extLst>
                  <a:ext uri="{0D108BD9-81ED-4DB2-BD59-A6C34878D82A}">
                    <a16:rowId xmlns="" xmlns:a16="http://schemas.microsoft.com/office/drawing/2014/main" val="10000"/>
                  </a:ext>
                </a:extLst>
              </a:tr>
              <a:tr h="642141">
                <a:tc>
                  <a:txBody>
                    <a:bodyPr/>
                    <a:lstStyle/>
                    <a:p>
                      <a:pPr fontAlgn="t"/>
                      <a:r>
                        <a:rPr lang="en-US" sz="1000" b="1" dirty="0">
                          <a:effectLst/>
                        </a:rPr>
                        <a:t>Employment Authorized</a:t>
                      </a:r>
                      <a:endParaRPr lang="en-US" sz="1000" dirty="0">
                        <a:effectLst/>
                      </a:endParaRP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t"/>
                      <a:r>
                        <a:rPr lang="en-US" sz="1000" dirty="0">
                          <a:effectLst/>
                        </a:rPr>
                        <a:t>The employee's information matched with DHS and/or SSA records. It's that easy!</a:t>
                      </a: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790731">
                <a:tc>
                  <a:txBody>
                    <a:bodyPr/>
                    <a:lstStyle/>
                    <a:p>
                      <a:pPr fontAlgn="t"/>
                      <a:r>
                        <a:rPr lang="en-US" sz="1000" b="1" dirty="0">
                          <a:effectLst/>
                        </a:rPr>
                        <a:t>SSA or DHS Final Non-confirmation</a:t>
                      </a:r>
                      <a:endParaRPr lang="en-US" sz="1000" dirty="0">
                        <a:effectLst/>
                      </a:endParaRP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t"/>
                      <a:r>
                        <a:rPr lang="en-US" sz="1000" dirty="0">
                          <a:effectLst/>
                        </a:rPr>
                        <a:t>E-Verify cannot verify an employee's employment eligibility after the employee has visited SSA or contacted DHS.</a:t>
                      </a: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42141">
                <a:tc>
                  <a:txBody>
                    <a:bodyPr/>
                    <a:lstStyle/>
                    <a:p>
                      <a:pPr fontAlgn="t"/>
                      <a:r>
                        <a:rPr lang="en-US" sz="1000" b="1">
                          <a:effectLst/>
                        </a:rPr>
                        <a:t>DHS No Show</a:t>
                      </a:r>
                      <a:endParaRPr lang="en-US" sz="1000">
                        <a:effectLst/>
                      </a:endParaRP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t"/>
                      <a:r>
                        <a:rPr lang="en-US" sz="1000" dirty="0">
                          <a:effectLst/>
                        </a:rPr>
                        <a:t>The employee did not contact DHS within the eight Federal Government working days.</a:t>
                      </a: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236501">
                <a:tc>
                  <a:txBody>
                    <a:bodyPr/>
                    <a:lstStyle/>
                    <a:p>
                      <a:pPr fontAlgn="t"/>
                      <a:r>
                        <a:rPr lang="en-US" sz="1000" b="1">
                          <a:effectLst/>
                        </a:rPr>
                        <a:t>Error: Close Case and Resubmit</a:t>
                      </a:r>
                      <a:endParaRPr lang="en-US" sz="1000">
                        <a:effectLst/>
                      </a:endParaRP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fontAlgn="t"/>
                      <a:r>
                        <a:rPr lang="en-US" sz="1000" dirty="0">
                          <a:effectLst/>
                        </a:rPr>
                        <a:t>This case cannot continue because the expiration date entered for the employee's U.S. Passport, Passport Card or driver's license is incorrect. This case must be resubmitted in E-Verify.</a:t>
                      </a:r>
                    </a:p>
                  </a:txBody>
                  <a:tcPr marL="47782" marR="24887" marT="23891" marB="238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1689067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2D609-3459-4425-9192-6EE58E48499A}"/>
              </a:ext>
            </a:extLst>
          </p:cNvPr>
          <p:cNvSpPr>
            <a:spLocks noGrp="1"/>
          </p:cNvSpPr>
          <p:nvPr>
            <p:ph type="title"/>
          </p:nvPr>
        </p:nvSpPr>
        <p:spPr/>
        <p:txBody>
          <a:bodyPr/>
          <a:lstStyle/>
          <a:p>
            <a:r>
              <a:rPr lang="en-US" dirty="0"/>
              <a:t>Local Actions </a:t>
            </a:r>
            <a:br>
              <a:rPr lang="en-US" dirty="0"/>
            </a:br>
            <a:r>
              <a:rPr lang="en-US" dirty="0"/>
              <a:t>needed ahead of go-live</a:t>
            </a:r>
          </a:p>
        </p:txBody>
      </p:sp>
    </p:spTree>
    <p:extLst>
      <p:ext uri="{BB962C8B-B14F-4D97-AF65-F5344CB8AC3E}">
        <p14:creationId xmlns:p14="http://schemas.microsoft.com/office/powerpoint/2010/main" val="88115686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F834E-8147-4067-9B2D-B460E1E55068}"/>
              </a:ext>
            </a:extLst>
          </p:cNvPr>
          <p:cNvSpPr>
            <a:spLocks noGrp="1"/>
          </p:cNvSpPr>
          <p:nvPr>
            <p:ph type="title"/>
          </p:nvPr>
        </p:nvSpPr>
        <p:spPr>
          <a:xfrm>
            <a:off x="2328333" y="2178047"/>
            <a:ext cx="6366350" cy="1021556"/>
          </a:xfrm>
        </p:spPr>
        <p:txBody>
          <a:bodyPr/>
          <a:lstStyle/>
          <a:p>
            <a:r>
              <a:rPr lang="en-US" dirty="0"/>
              <a:t>Local Action #1Ahead of Go Live:</a:t>
            </a:r>
            <a:br>
              <a:rPr lang="en-US" dirty="0"/>
            </a:br>
            <a:r>
              <a:rPr lang="en-US" i="1" dirty="0"/>
              <a:t>Complete the US Government </a:t>
            </a:r>
            <a:br>
              <a:rPr lang="en-US" i="1" dirty="0"/>
            </a:br>
            <a:r>
              <a:rPr lang="en-US" i="1" dirty="0"/>
              <a:t>eVerify Tutorial</a:t>
            </a:r>
          </a:p>
        </p:txBody>
      </p:sp>
    </p:spTree>
    <p:extLst>
      <p:ext uri="{BB962C8B-B14F-4D97-AF65-F5344CB8AC3E}">
        <p14:creationId xmlns:p14="http://schemas.microsoft.com/office/powerpoint/2010/main" val="1277911140"/>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Upon first login to eVerify, Tutorial Requirement initiated</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6930" y="1200151"/>
            <a:ext cx="5750141"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43713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the Federal tutorial</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897529"/>
            <a:ext cx="6172200" cy="199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075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CD585-8C4F-425A-A400-ACF3D37B0276}"/>
              </a:ext>
            </a:extLst>
          </p:cNvPr>
          <p:cNvSpPr>
            <a:spLocks noGrp="1"/>
          </p:cNvSpPr>
          <p:nvPr>
            <p:ph type="title"/>
          </p:nvPr>
        </p:nvSpPr>
        <p:spPr>
          <a:xfrm>
            <a:off x="598298" y="548944"/>
            <a:ext cx="8033596" cy="342179"/>
          </a:xfrm>
        </p:spPr>
        <p:txBody>
          <a:bodyPr/>
          <a:lstStyle/>
          <a:p>
            <a:r>
              <a:rPr lang="en-US" dirty="0"/>
              <a:t>Why is Ingredion moving to eVerify?</a:t>
            </a:r>
          </a:p>
        </p:txBody>
      </p:sp>
      <p:sp>
        <p:nvSpPr>
          <p:cNvPr id="3" name="Content Placeholder 2">
            <a:extLst>
              <a:ext uri="{FF2B5EF4-FFF2-40B4-BE49-F238E27FC236}">
                <a16:creationId xmlns="" xmlns:a16="http://schemas.microsoft.com/office/drawing/2014/main" id="{8C8F4F64-7BD3-49B2-85E3-8715083242AA}"/>
              </a:ext>
            </a:extLst>
          </p:cNvPr>
          <p:cNvSpPr>
            <a:spLocks noGrp="1"/>
          </p:cNvSpPr>
          <p:nvPr>
            <p:ph idx="1"/>
          </p:nvPr>
        </p:nvSpPr>
        <p:spPr>
          <a:xfrm>
            <a:off x="605578" y="891123"/>
            <a:ext cx="8033597" cy="3765230"/>
          </a:xfrm>
        </p:spPr>
        <p:txBody>
          <a:bodyPr/>
          <a:lstStyle/>
          <a:p>
            <a:pPr lvl="0"/>
            <a:r>
              <a:rPr lang="en-US" dirty="0"/>
              <a:t>eVerify is required in a few states in which we operate, including NC.  </a:t>
            </a:r>
            <a:br>
              <a:rPr lang="en-US" dirty="0"/>
            </a:br>
            <a:r>
              <a:rPr lang="en-US" dirty="0"/>
              <a:t>Nebraska (where we are beginning operations in June) also requires it.</a:t>
            </a:r>
          </a:p>
          <a:p>
            <a:pPr lvl="1"/>
            <a:r>
              <a:rPr lang="en-US" u="sng" dirty="0">
                <a:hlinkClick r:id="rId2"/>
              </a:rPr>
              <a:t>http://www.ncsl.org/research/immigration/everify-faq.aspx</a:t>
            </a:r>
            <a:r>
              <a:rPr lang="en-US" dirty="0"/>
              <a:t/>
            </a:r>
            <a:br>
              <a:rPr lang="en-US" dirty="0"/>
            </a:br>
            <a:r>
              <a:rPr lang="en-US" sz="1200" dirty="0"/>
              <a:t>As of November 30, 2012, a total of 20 states require the use of E-Verify for at least some public and/or private employers: Alabama, Arizona, Colorado, Florida, Georgia, Idaho, Indiana, Louisiana, Michigan, Mississippi, Missouri, Nebraska, North Carolina, Oklahoma, Pennsylvania, South Carolina, Tennessee, Utah, Virginia, and West Virginia.  Eighteen of these requirements were through legislation and two, Florida and Idaho, by executive orders.  Two states, California and Illinois, currently limit the use of E-Verify.  Other states are exploring alternatives to E-Verify or identifying safe harbor provisions. </a:t>
            </a:r>
          </a:p>
          <a:p>
            <a:pPr lvl="0"/>
            <a:r>
              <a:rPr lang="en-US" dirty="0"/>
              <a:t>Some states offer tax incentives to employers who use eVerify</a:t>
            </a:r>
          </a:p>
          <a:p>
            <a:pPr lvl="0"/>
            <a:r>
              <a:rPr lang="en-US" dirty="0"/>
              <a:t>eVerify is a stronger verification than our current I9 documents process</a:t>
            </a:r>
          </a:p>
          <a:p>
            <a:pPr lvl="0"/>
            <a:r>
              <a:rPr lang="en-US" dirty="0"/>
              <a:t>eVerify gives us longer access to certain STEM talent</a:t>
            </a:r>
          </a:p>
          <a:p>
            <a:r>
              <a:rPr lang="en-US" dirty="0"/>
              <a:t>Integrating eVerify into Workday enables the movement to digital I9s</a:t>
            </a:r>
          </a:p>
        </p:txBody>
      </p:sp>
      <p:sp>
        <p:nvSpPr>
          <p:cNvPr id="4" name="Slide Number Placeholder 3">
            <a:extLst>
              <a:ext uri="{FF2B5EF4-FFF2-40B4-BE49-F238E27FC236}">
                <a16:creationId xmlns="" xmlns:a16="http://schemas.microsoft.com/office/drawing/2014/main" id="{445566F9-13EC-410A-80C7-F640F09A82A4}"/>
              </a:ext>
            </a:extLst>
          </p:cNvPr>
          <p:cNvSpPr>
            <a:spLocks noGrp="1"/>
          </p:cNvSpPr>
          <p:nvPr>
            <p:ph type="sldNum" sz="quarter" idx="10"/>
          </p:nvPr>
        </p:nvSpPr>
        <p:spPr/>
        <p:txBody>
          <a:bodyPr/>
          <a:lstStyle/>
          <a:p>
            <a:pPr>
              <a:defRPr/>
            </a:pPr>
            <a:fld id="{DA8D25FD-DFC9-4CBC-A391-633AFBC037DE}" type="slidenum">
              <a:rPr lang="en-US" smtClean="0"/>
              <a:pPr>
                <a:defRPr/>
              </a:pPr>
              <a:t>3</a:t>
            </a:fld>
            <a:endParaRPr lang="en-US"/>
          </a:p>
        </p:txBody>
      </p:sp>
    </p:spTree>
    <p:extLst>
      <p:ext uri="{BB962C8B-B14F-4D97-AF65-F5344CB8AC3E}">
        <p14:creationId xmlns:p14="http://schemas.microsoft.com/office/powerpoint/2010/main" val="332833690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F834E-8147-4067-9B2D-B460E1E55068}"/>
              </a:ext>
            </a:extLst>
          </p:cNvPr>
          <p:cNvSpPr>
            <a:spLocks noGrp="1"/>
          </p:cNvSpPr>
          <p:nvPr>
            <p:ph type="title"/>
          </p:nvPr>
        </p:nvSpPr>
        <p:spPr/>
        <p:txBody>
          <a:bodyPr/>
          <a:lstStyle/>
          <a:p>
            <a:r>
              <a:rPr lang="en-US" dirty="0"/>
              <a:t>Local Action 2 Ahead of Go Live:</a:t>
            </a:r>
            <a:br>
              <a:rPr lang="en-US" dirty="0"/>
            </a:br>
            <a:r>
              <a:rPr lang="en-US" i="1" dirty="0"/>
              <a:t>Post eVerify Notices</a:t>
            </a:r>
          </a:p>
        </p:txBody>
      </p:sp>
    </p:spTree>
    <p:extLst>
      <p:ext uri="{BB962C8B-B14F-4D97-AF65-F5344CB8AC3E}">
        <p14:creationId xmlns:p14="http://schemas.microsoft.com/office/powerpoint/2010/main" val="1661013246"/>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both E-Verify Notices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817750"/>
            <a:ext cx="6172200" cy="215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18475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F834E-8147-4067-9B2D-B460E1E55068}"/>
              </a:ext>
            </a:extLst>
          </p:cNvPr>
          <p:cNvSpPr>
            <a:spLocks noGrp="1"/>
          </p:cNvSpPr>
          <p:nvPr>
            <p:ph type="title"/>
          </p:nvPr>
        </p:nvSpPr>
        <p:spPr/>
        <p:txBody>
          <a:bodyPr/>
          <a:lstStyle/>
          <a:p>
            <a:r>
              <a:rPr lang="en-US" dirty="0"/>
              <a:t>Local Action 3 Ahead of Go Live:</a:t>
            </a:r>
            <a:br>
              <a:rPr lang="en-US" dirty="0"/>
            </a:br>
            <a:r>
              <a:rPr lang="en-US" i="1" dirty="0"/>
              <a:t>Consider impacts to Local HR</a:t>
            </a:r>
          </a:p>
        </p:txBody>
      </p:sp>
    </p:spTree>
    <p:extLst>
      <p:ext uri="{BB962C8B-B14F-4D97-AF65-F5344CB8AC3E}">
        <p14:creationId xmlns:p14="http://schemas.microsoft.com/office/powerpoint/2010/main" val="561828748"/>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to Local HR</a:t>
            </a:r>
          </a:p>
        </p:txBody>
      </p:sp>
      <p:sp>
        <p:nvSpPr>
          <p:cNvPr id="3" name="Content Placeholder 2"/>
          <p:cNvSpPr>
            <a:spLocks noGrp="1"/>
          </p:cNvSpPr>
          <p:nvPr>
            <p:ph idx="1"/>
          </p:nvPr>
        </p:nvSpPr>
        <p:spPr/>
        <p:txBody>
          <a:bodyPr/>
          <a:lstStyle/>
          <a:p>
            <a:r>
              <a:rPr lang="en-US" dirty="0"/>
              <a:t>Potential impact:</a:t>
            </a:r>
          </a:p>
          <a:p>
            <a:pPr lvl="1"/>
            <a:r>
              <a:rPr lang="en-US" dirty="0"/>
              <a:t>I9 Partner identified (and backups): Need an I9 Partner </a:t>
            </a:r>
            <a:r>
              <a:rPr lang="en-US" dirty="0">
                <a:solidFill>
                  <a:schemeClr val="accent3"/>
                </a:solidFill>
              </a:rPr>
              <a:t>at every location</a:t>
            </a:r>
          </a:p>
          <a:p>
            <a:pPr lvl="1"/>
            <a:r>
              <a:rPr lang="en-US" dirty="0"/>
              <a:t>Availability of employee workday usernames/passwords </a:t>
            </a:r>
            <a:r>
              <a:rPr lang="en-US" dirty="0">
                <a:solidFill>
                  <a:schemeClr val="accent3"/>
                </a:solidFill>
              </a:rPr>
              <a:t>ON Day 1</a:t>
            </a:r>
          </a:p>
          <a:p>
            <a:pPr lvl="1"/>
            <a:r>
              <a:rPr lang="en-US" dirty="0"/>
              <a:t>Availability of PCs for I/9 electronic entry by New Hire (</a:t>
            </a:r>
            <a:r>
              <a:rPr lang="en-US" sz="1400" i="1" dirty="0"/>
              <a:t>Associates &amp; Professionals</a:t>
            </a:r>
            <a:r>
              <a:rPr lang="en-US" dirty="0"/>
              <a:t>)</a:t>
            </a:r>
          </a:p>
          <a:p>
            <a:pPr lvl="1"/>
            <a:r>
              <a:rPr lang="en-US" dirty="0">
                <a:solidFill>
                  <a:schemeClr val="tx2"/>
                </a:solidFill>
              </a:rPr>
              <a:t>Associates will need to login to WD on Day 1</a:t>
            </a:r>
          </a:p>
          <a:p>
            <a:pPr lvl="1"/>
            <a:r>
              <a:rPr lang="en-US" dirty="0"/>
              <a:t>New Hire Orientation timing / agenda</a:t>
            </a:r>
          </a:p>
          <a:p>
            <a:pPr lvl="1"/>
            <a:r>
              <a:rPr lang="en-US" dirty="0"/>
              <a:t>Handling of Hires that are “in-flight” @ go-live</a:t>
            </a:r>
          </a:p>
        </p:txBody>
      </p:sp>
    </p:spTree>
    <p:extLst>
      <p:ext uri="{BB962C8B-B14F-4D97-AF65-F5344CB8AC3E}">
        <p14:creationId xmlns:p14="http://schemas.microsoft.com/office/powerpoint/2010/main" val="53208238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to Local HR</a:t>
            </a:r>
          </a:p>
        </p:txBody>
      </p:sp>
      <p:sp>
        <p:nvSpPr>
          <p:cNvPr id="3" name="Content Placeholder 2"/>
          <p:cNvSpPr>
            <a:spLocks noGrp="1"/>
          </p:cNvSpPr>
          <p:nvPr>
            <p:ph idx="1"/>
          </p:nvPr>
        </p:nvSpPr>
        <p:spPr/>
        <p:txBody>
          <a:bodyPr/>
          <a:lstStyle/>
          <a:p>
            <a:r>
              <a:rPr lang="en-US" dirty="0"/>
              <a:t>Checklist prior to go-live</a:t>
            </a:r>
          </a:p>
          <a:p>
            <a:pPr lvl="1"/>
            <a:r>
              <a:rPr lang="en-US" dirty="0"/>
              <a:t>Identified I9 partner AT EVERY LOCATION </a:t>
            </a:r>
          </a:p>
          <a:p>
            <a:pPr lvl="1"/>
            <a:r>
              <a:rPr lang="en-US" dirty="0"/>
              <a:t>Signoff by HR Partner in location that location is able to move forward with </a:t>
            </a:r>
            <a:r>
              <a:rPr lang="en-US" dirty="0" err="1"/>
              <a:t>e-verify</a:t>
            </a:r>
            <a:r>
              <a:rPr lang="en-US" dirty="0"/>
              <a:t>/I9 processing at go-live date</a:t>
            </a:r>
          </a:p>
          <a:p>
            <a:pPr lvl="2"/>
            <a:r>
              <a:rPr lang="en-US" dirty="0"/>
              <a:t>Federal training complete</a:t>
            </a:r>
          </a:p>
          <a:p>
            <a:pPr lvl="2"/>
            <a:r>
              <a:rPr lang="en-US" dirty="0"/>
              <a:t>Notifications </a:t>
            </a:r>
            <a:r>
              <a:rPr lang="en-US" dirty="0" smtClean="0"/>
              <a:t>posted</a:t>
            </a:r>
          </a:p>
          <a:p>
            <a:pPr lvl="2"/>
            <a:r>
              <a:rPr lang="en-US" dirty="0" smtClean="0">
                <a:solidFill>
                  <a:schemeClr val="tx2"/>
                </a:solidFill>
              </a:rPr>
              <a:t>Ability to handle any revised process flow as a result of electronic I9’s and e-verify</a:t>
            </a:r>
            <a:endParaRPr lang="en-US" dirty="0">
              <a:solidFill>
                <a:schemeClr val="tx2"/>
              </a:solidFill>
            </a:endParaRPr>
          </a:p>
        </p:txBody>
      </p:sp>
    </p:spTree>
    <p:extLst>
      <p:ext uri="{BB962C8B-B14F-4D97-AF65-F5344CB8AC3E}">
        <p14:creationId xmlns:p14="http://schemas.microsoft.com/office/powerpoint/2010/main" val="201872670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68790-657B-4A3F-B808-3D5E8338E397}"/>
              </a:ext>
            </a:extLst>
          </p:cNvPr>
          <p:cNvSpPr>
            <a:spLocks noGrp="1"/>
          </p:cNvSpPr>
          <p:nvPr>
            <p:ph type="title"/>
          </p:nvPr>
        </p:nvSpPr>
        <p:spPr/>
        <p:txBody>
          <a:bodyPr/>
          <a:lstStyle/>
          <a:p>
            <a:r>
              <a:rPr lang="en-US" dirty="0"/>
              <a:t>Ongoing Support</a:t>
            </a:r>
          </a:p>
        </p:txBody>
      </p:sp>
      <p:sp>
        <p:nvSpPr>
          <p:cNvPr id="3" name="Content Placeholder 2">
            <a:extLst>
              <a:ext uri="{FF2B5EF4-FFF2-40B4-BE49-F238E27FC236}">
                <a16:creationId xmlns="" xmlns:a16="http://schemas.microsoft.com/office/drawing/2014/main" id="{5EED8731-E8F0-41C3-BCF7-C1104FBE857E}"/>
              </a:ext>
            </a:extLst>
          </p:cNvPr>
          <p:cNvSpPr>
            <a:spLocks noGrp="1"/>
          </p:cNvSpPr>
          <p:nvPr>
            <p:ph idx="1"/>
          </p:nvPr>
        </p:nvSpPr>
        <p:spPr/>
        <p:txBody>
          <a:bodyPr/>
          <a:lstStyle/>
          <a:p>
            <a:r>
              <a:rPr lang="en-US" dirty="0"/>
              <a:t>General eVerify information		</a:t>
            </a:r>
            <a:r>
              <a:rPr lang="en-US" dirty="0">
                <a:hlinkClick r:id="rId2"/>
              </a:rPr>
              <a:t>https://www.e-verify.gov/employers</a:t>
            </a:r>
            <a:r>
              <a:rPr lang="en-US" dirty="0"/>
              <a:t>  and/or</a:t>
            </a:r>
            <a:br>
              <a:rPr lang="en-US" dirty="0"/>
            </a:br>
            <a:r>
              <a:rPr lang="en-US" dirty="0"/>
              <a:t>                                                      Beth Abernathy?</a:t>
            </a:r>
          </a:p>
          <a:p>
            <a:r>
              <a:rPr lang="en-US" dirty="0"/>
              <a:t>eVerify final case status question	Legal / Larry Karr</a:t>
            </a:r>
          </a:p>
          <a:p>
            <a:r>
              <a:rPr lang="en-US" dirty="0"/>
              <a:t>Workday issue					Workday </a:t>
            </a:r>
            <a:r>
              <a:rPr lang="en-US" dirty="0" smtClean="0"/>
              <a:t>Support Mailbox</a:t>
            </a:r>
            <a:endParaRPr lang="en-US" dirty="0"/>
          </a:p>
          <a:p>
            <a:endParaRPr lang="en-US" dirty="0"/>
          </a:p>
        </p:txBody>
      </p:sp>
      <p:sp>
        <p:nvSpPr>
          <p:cNvPr id="4" name="Slide Number Placeholder 3">
            <a:extLst>
              <a:ext uri="{FF2B5EF4-FFF2-40B4-BE49-F238E27FC236}">
                <a16:creationId xmlns="" xmlns:a16="http://schemas.microsoft.com/office/drawing/2014/main" id="{947597B9-8B59-48E7-80C8-FC44477574FE}"/>
              </a:ext>
            </a:extLst>
          </p:cNvPr>
          <p:cNvSpPr>
            <a:spLocks noGrp="1"/>
          </p:cNvSpPr>
          <p:nvPr>
            <p:ph type="sldNum" sz="quarter" idx="10"/>
          </p:nvPr>
        </p:nvSpPr>
        <p:spPr/>
        <p:txBody>
          <a:bodyPr/>
          <a:lstStyle/>
          <a:p>
            <a:pPr>
              <a:defRPr/>
            </a:pPr>
            <a:fld id="{DA8D25FD-DFC9-4CBC-A391-633AFBC037DE}" type="slidenum">
              <a:rPr lang="en-US" smtClean="0"/>
              <a:pPr>
                <a:defRPr/>
              </a:pPr>
              <a:t>35</a:t>
            </a:fld>
            <a:endParaRPr lang="en-US"/>
          </a:p>
        </p:txBody>
      </p:sp>
    </p:spTree>
    <p:extLst>
      <p:ext uri="{BB962C8B-B14F-4D97-AF65-F5344CB8AC3E}">
        <p14:creationId xmlns:p14="http://schemas.microsoft.com/office/powerpoint/2010/main" val="205262813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E8D7D0-5D27-49AB-8904-4254550A716B}"/>
              </a:ext>
            </a:extLst>
          </p:cNvPr>
          <p:cNvSpPr>
            <a:spLocks noGrp="1"/>
          </p:cNvSpPr>
          <p:nvPr>
            <p:ph type="title"/>
          </p:nvPr>
        </p:nvSpPr>
        <p:spPr/>
        <p:txBody>
          <a:bodyPr/>
          <a:lstStyle/>
          <a:p>
            <a:r>
              <a:rPr lang="en-US" dirty="0"/>
              <a:t>E-Verify Results &amp; </a:t>
            </a:r>
            <a:br>
              <a:rPr lang="en-US" dirty="0"/>
            </a:br>
            <a:r>
              <a:rPr lang="en-US" dirty="0"/>
              <a:t>Follow up Processes</a:t>
            </a:r>
          </a:p>
        </p:txBody>
      </p:sp>
    </p:spTree>
    <p:extLst>
      <p:ext uri="{BB962C8B-B14F-4D97-AF65-F5344CB8AC3E}">
        <p14:creationId xmlns:p14="http://schemas.microsoft.com/office/powerpoint/2010/main" val="4168021144"/>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E0E633-A64A-4D1C-8140-54185BAD7775}"/>
              </a:ext>
            </a:extLst>
          </p:cNvPr>
          <p:cNvSpPr>
            <a:spLocks noGrp="1"/>
          </p:cNvSpPr>
          <p:nvPr>
            <p:ph type="title"/>
          </p:nvPr>
        </p:nvSpPr>
        <p:spPr/>
        <p:txBody>
          <a:bodyPr/>
          <a:lstStyle/>
          <a:p>
            <a:r>
              <a:rPr lang="en-US" dirty="0"/>
              <a:t>Tentative Non-confirmation process</a:t>
            </a:r>
          </a:p>
        </p:txBody>
      </p:sp>
    </p:spTree>
    <p:extLst>
      <p:ext uri="{BB962C8B-B14F-4D97-AF65-F5344CB8AC3E}">
        <p14:creationId xmlns:p14="http://schemas.microsoft.com/office/powerpoint/2010/main" val="269751158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Tentative </a:t>
            </a:r>
            <a:r>
              <a:rPr lang="en-US" dirty="0" err="1"/>
              <a:t>Nonconfirmation</a:t>
            </a:r>
            <a:r>
              <a:rPr lang="en-US" dirty="0"/>
              <a:t> (TNC) - Process Overview</a:t>
            </a:r>
          </a:p>
        </p:txBody>
      </p:sp>
      <p:sp>
        <p:nvSpPr>
          <p:cNvPr id="3" name="Content Placeholder 2"/>
          <p:cNvSpPr>
            <a:spLocks noGrp="1"/>
          </p:cNvSpPr>
          <p:nvPr>
            <p:ph idx="1"/>
          </p:nvPr>
        </p:nvSpPr>
        <p:spPr/>
        <p:txBody>
          <a:bodyPr>
            <a:normAutofit fontScale="85000" lnSpcReduction="20000"/>
          </a:bodyPr>
          <a:lstStyle/>
          <a:p>
            <a:r>
              <a:rPr lang="en-US" dirty="0"/>
              <a:t>The TNC process can be simple; however, it requires action by you and the employee.</a:t>
            </a:r>
          </a:p>
          <a:p>
            <a:r>
              <a:rPr lang="en-US" dirty="0"/>
              <a:t>First, you notify the employee in private of the TNC case result. To do this, you print, review and sign the Further Action Notice. This Notice documents that you notified the employee of the TNC and must be kept on file with Form I-9.</a:t>
            </a:r>
          </a:p>
          <a:p>
            <a:r>
              <a:rPr lang="en-US" dirty="0"/>
              <a:t>The next step is driven by the employee's choice to:</a:t>
            </a:r>
          </a:p>
          <a:p>
            <a:pPr lvl="1"/>
            <a:r>
              <a:rPr lang="en-US" dirty="0"/>
              <a:t>CONTEST - take action; or,</a:t>
            </a:r>
          </a:p>
          <a:p>
            <a:pPr lvl="1"/>
            <a:r>
              <a:rPr lang="en-US" dirty="0"/>
              <a:t>NOT CONTEST - not take action</a:t>
            </a:r>
          </a:p>
          <a:p>
            <a:r>
              <a:rPr lang="en-US" dirty="0"/>
              <a:t>If the employee chooses to contest, then you refer him or her to either SSA or DHS. The Further Action Notice provides additional instruction to you and the employee on next steps.</a:t>
            </a:r>
          </a:p>
          <a:p>
            <a:r>
              <a:rPr lang="en-US" dirty="0"/>
              <a:t>After the employee is notified and referred, E-Verify provides you an updated case result within 10 Federal Government working days.</a:t>
            </a:r>
          </a:p>
          <a:p>
            <a:endParaRPr lang="en-US" dirty="0"/>
          </a:p>
        </p:txBody>
      </p:sp>
    </p:spTree>
    <p:extLst>
      <p:ext uri="{BB962C8B-B14F-4D97-AF65-F5344CB8AC3E}">
        <p14:creationId xmlns:p14="http://schemas.microsoft.com/office/powerpoint/2010/main" val="69176061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TNC Process Summary</a:t>
            </a:r>
          </a:p>
        </p:txBody>
      </p:sp>
      <p:graphicFrame>
        <p:nvGraphicFramePr>
          <p:cNvPr id="6" name="Content Placeholder 5"/>
          <p:cNvGraphicFramePr>
            <a:graphicFrameLocks noGrp="1"/>
          </p:cNvGraphicFramePr>
          <p:nvPr>
            <p:ph sz="half" idx="1"/>
            <p:extLst/>
          </p:nvPr>
        </p:nvGraphicFramePr>
        <p:xfrm>
          <a:off x="626677" y="1074911"/>
          <a:ext cx="3028950" cy="3483874"/>
        </p:xfrm>
        <a:graphic>
          <a:graphicData uri="http://schemas.openxmlformats.org/drawingml/2006/table">
            <a:tbl>
              <a:tblPr/>
              <a:tblGrid>
                <a:gridCol w="3028950">
                  <a:extLst>
                    <a:ext uri="{9D8B030D-6E8A-4147-A177-3AD203B41FA5}">
                      <a16:colId xmlns="" xmlns:a16="http://schemas.microsoft.com/office/drawing/2014/main" val="20000"/>
                    </a:ext>
                  </a:extLst>
                </a:gridCol>
              </a:tblGrid>
              <a:tr h="275855">
                <a:tc>
                  <a:txBody>
                    <a:bodyPr/>
                    <a:lstStyle/>
                    <a:p>
                      <a:pPr algn="l"/>
                      <a:r>
                        <a:rPr lang="en-US" sz="1400" b="1" dirty="0">
                          <a:solidFill>
                            <a:srgbClr val="FFFFFF"/>
                          </a:solidFill>
                          <a:effectLst/>
                        </a:rPr>
                        <a:t>EMPLOYER ACTION</a:t>
                      </a:r>
                    </a:p>
                  </a:txBody>
                  <a:tcPr marL="35057" marR="35057" marT="35057" marB="3505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3086100">
                <a:tc>
                  <a:txBody>
                    <a:bodyPr/>
                    <a:lstStyle/>
                    <a:p>
                      <a:pPr marL="285750" indent="-168275" fontAlgn="t">
                        <a:buFont typeface="Arial" panose="020B0604020202020204" pitchFamily="34" charset="0"/>
                        <a:buChar char="•"/>
                      </a:pPr>
                      <a:r>
                        <a:rPr lang="en-US" sz="1400" dirty="0">
                          <a:effectLst/>
                        </a:rPr>
                        <a:t>Notify the employee of the TNC in private</a:t>
                      </a:r>
                    </a:p>
                    <a:p>
                      <a:pPr marL="285750" indent="-168275" fontAlgn="t">
                        <a:buFont typeface="Arial" panose="020B0604020202020204" pitchFamily="34" charset="0"/>
                        <a:buChar char="•"/>
                      </a:pPr>
                      <a:r>
                        <a:rPr lang="en-US" sz="1400" dirty="0">
                          <a:effectLst/>
                        </a:rPr>
                        <a:t>Instruct employee to sign and date Further Action Notice</a:t>
                      </a:r>
                    </a:p>
                    <a:p>
                      <a:pPr marL="285750" indent="-168275" fontAlgn="t">
                        <a:buFont typeface="Arial" panose="020B0604020202020204" pitchFamily="34" charset="0"/>
                        <a:buChar char="•"/>
                      </a:pPr>
                      <a:r>
                        <a:rPr lang="en-US" sz="1400" dirty="0">
                          <a:effectLst/>
                        </a:rPr>
                        <a:t>Confirm employee's choice to contest or not contest TNC</a:t>
                      </a:r>
                    </a:p>
                    <a:p>
                      <a:pPr marL="285750" indent="-168275" fontAlgn="t">
                        <a:buFont typeface="Arial" panose="020B0604020202020204" pitchFamily="34" charset="0"/>
                        <a:buChar char="•"/>
                      </a:pPr>
                      <a:r>
                        <a:rPr lang="en-US" sz="1400" dirty="0">
                          <a:effectLst/>
                        </a:rPr>
                        <a:t>Keep original signed Further Action Notice on file with Form I-9</a:t>
                      </a:r>
                    </a:p>
                    <a:p>
                      <a:pPr marL="285750" indent="-168275" fontAlgn="t">
                        <a:buFont typeface="Arial" panose="020B0604020202020204" pitchFamily="34" charset="0"/>
                        <a:buChar char="•"/>
                      </a:pPr>
                      <a:r>
                        <a:rPr lang="en-US" sz="1400" dirty="0">
                          <a:effectLst/>
                        </a:rPr>
                        <a:t>If employee chooses to contest TNC, refer employee</a:t>
                      </a:r>
                    </a:p>
                    <a:p>
                      <a:pPr marL="285750" indent="-168275" fontAlgn="t">
                        <a:buFont typeface="Arial" panose="020B0604020202020204" pitchFamily="34" charset="0"/>
                        <a:buChar char="•"/>
                      </a:pPr>
                      <a:r>
                        <a:rPr lang="en-US" sz="1400" dirty="0">
                          <a:effectLst/>
                        </a:rPr>
                        <a:t>Print the Referral Date Confirmation and provide it to the employee</a:t>
                      </a:r>
                    </a:p>
                    <a:p>
                      <a:pPr marL="285750" indent="-168275" fontAlgn="t">
                        <a:buFont typeface="Arial" panose="020B0604020202020204" pitchFamily="34" charset="0"/>
                        <a:buChar char="•"/>
                      </a:pPr>
                      <a:r>
                        <a:rPr lang="en-US" sz="1400" dirty="0">
                          <a:effectLst/>
                        </a:rPr>
                        <a:t>If prompted, attach and submit or mail a copy of employee's Form I-9 photo document to E-Verify</a:t>
                      </a:r>
                    </a:p>
                  </a:txBody>
                  <a:tcPr marL="0" marR="35057"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7" name="Content Placeholder 6"/>
          <p:cNvGraphicFramePr>
            <a:graphicFrameLocks noGrp="1"/>
          </p:cNvGraphicFramePr>
          <p:nvPr>
            <p:ph sz="half" idx="2"/>
            <p:extLst/>
          </p:nvPr>
        </p:nvGraphicFramePr>
        <p:xfrm>
          <a:off x="4453759" y="1074911"/>
          <a:ext cx="3147191" cy="3483874"/>
        </p:xfrm>
        <a:graphic>
          <a:graphicData uri="http://schemas.openxmlformats.org/drawingml/2006/table">
            <a:tbl>
              <a:tblPr/>
              <a:tblGrid>
                <a:gridCol w="3147191">
                  <a:extLst>
                    <a:ext uri="{9D8B030D-6E8A-4147-A177-3AD203B41FA5}">
                      <a16:colId xmlns="" xmlns:a16="http://schemas.microsoft.com/office/drawing/2014/main" val="20000"/>
                    </a:ext>
                  </a:extLst>
                </a:gridCol>
              </a:tblGrid>
              <a:tr h="323042">
                <a:tc>
                  <a:txBody>
                    <a:bodyPr/>
                    <a:lstStyle/>
                    <a:p>
                      <a:pPr algn="l"/>
                      <a:r>
                        <a:rPr lang="en-US" sz="1400" b="1" dirty="0">
                          <a:solidFill>
                            <a:srgbClr val="FFFFFF"/>
                          </a:solidFill>
                          <a:effectLst/>
                          <a:highlight>
                            <a:srgbClr val="EF8D21"/>
                          </a:highlight>
                        </a:rPr>
                        <a:t>THE EMPLOYEE'S ACTION</a:t>
                      </a:r>
                    </a:p>
                  </a:txBody>
                  <a:tcPr marL="35057" marR="35057" marT="35057" marB="3505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8D21"/>
                    </a:solidFill>
                  </a:tcPr>
                </a:tc>
                <a:extLst>
                  <a:ext uri="{0D108BD9-81ED-4DB2-BD59-A6C34878D82A}">
                    <a16:rowId xmlns="" xmlns:a16="http://schemas.microsoft.com/office/drawing/2014/main" val="10000"/>
                  </a:ext>
                </a:extLst>
              </a:tr>
              <a:tr h="3160832">
                <a:tc>
                  <a:txBody>
                    <a:bodyPr/>
                    <a:lstStyle/>
                    <a:p>
                      <a:pPr marL="285750" indent="-168275" fontAlgn="t">
                        <a:buFont typeface="Arial" panose="020B0604020202020204" pitchFamily="34" charset="0"/>
                        <a:buChar char="•"/>
                      </a:pPr>
                      <a:r>
                        <a:rPr lang="en-US" sz="1400" dirty="0">
                          <a:effectLst/>
                        </a:rPr>
                        <a:t>Decide to contest or not contest and indicate choice on signed Further Action Notice</a:t>
                      </a:r>
                    </a:p>
                    <a:p>
                      <a:pPr marL="285750" indent="-168275" fontAlgn="t">
                        <a:buFont typeface="Arial" panose="020B0604020202020204" pitchFamily="34" charset="0"/>
                        <a:buChar char="•"/>
                      </a:pPr>
                      <a:r>
                        <a:rPr lang="en-US" sz="1400" dirty="0">
                          <a:effectLst/>
                        </a:rPr>
                        <a:t>Acknowledge receipt of TNC by signing and dating Further Action Notice</a:t>
                      </a:r>
                    </a:p>
                    <a:p>
                      <a:pPr marL="285750" indent="-168275" fontAlgn="t">
                        <a:buFont typeface="Arial" panose="020B0604020202020204" pitchFamily="34" charset="0"/>
                        <a:buChar char="•"/>
                      </a:pPr>
                      <a:r>
                        <a:rPr lang="en-US" sz="1400" dirty="0">
                          <a:effectLst/>
                        </a:rPr>
                        <a:t>Take next action based on decision to contest or not to contest</a:t>
                      </a:r>
                    </a:p>
                    <a:p>
                      <a:pPr marL="285750" indent="-168275" fontAlgn="t">
                        <a:buFont typeface="Arial" panose="020B0604020202020204" pitchFamily="34" charset="0"/>
                        <a:buChar char="•"/>
                      </a:pPr>
                      <a:r>
                        <a:rPr lang="en-US" sz="1400" dirty="0">
                          <a:effectLst/>
                        </a:rPr>
                        <a:t>If he or she contests:</a:t>
                      </a:r>
                    </a:p>
                    <a:p>
                      <a:pPr marL="285750" indent="-168275" fontAlgn="t">
                        <a:buFont typeface="Arial" panose="020B0604020202020204" pitchFamily="34" charset="0"/>
                        <a:buChar char="•"/>
                      </a:pPr>
                      <a:r>
                        <a:rPr lang="en-US" sz="1400" dirty="0">
                          <a:effectLst/>
                        </a:rPr>
                        <a:t>Visit SSA field office with a copy of the Further Action Notice or contact DHS within 8 Federal Government working days</a:t>
                      </a:r>
                    </a:p>
                  </a:txBody>
                  <a:tcPr marL="0" marR="35057"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07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53DF5-C842-48E3-BF99-B04BA40584EE}"/>
              </a:ext>
            </a:extLst>
          </p:cNvPr>
          <p:cNvSpPr>
            <a:spLocks noGrp="1"/>
          </p:cNvSpPr>
          <p:nvPr>
            <p:ph type="title"/>
          </p:nvPr>
        </p:nvSpPr>
        <p:spPr/>
        <p:txBody>
          <a:bodyPr/>
          <a:lstStyle/>
          <a:p>
            <a:r>
              <a:rPr lang="en-US" dirty="0"/>
              <a:t>Go – Live Date:  April 18</a:t>
            </a:r>
            <a:r>
              <a:rPr lang="en-US" baseline="30000" dirty="0"/>
              <a:t>th</a:t>
            </a:r>
            <a:r>
              <a:rPr lang="en-US" dirty="0"/>
              <a:t> (proposed)</a:t>
            </a:r>
          </a:p>
        </p:txBody>
      </p:sp>
    </p:spTree>
    <p:extLst>
      <p:ext uri="{BB962C8B-B14F-4D97-AF65-F5344CB8AC3E}">
        <p14:creationId xmlns:p14="http://schemas.microsoft.com/office/powerpoint/2010/main" val="419808978"/>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dirty="0"/>
              <a:t>Notify the Employee of the TNC</a:t>
            </a:r>
          </a:p>
        </p:txBody>
      </p:sp>
      <p:sp>
        <p:nvSpPr>
          <p:cNvPr id="3" name="Content Placeholder 2"/>
          <p:cNvSpPr>
            <a:spLocks noGrp="1"/>
          </p:cNvSpPr>
          <p:nvPr>
            <p:ph idx="1"/>
          </p:nvPr>
        </p:nvSpPr>
        <p:spPr/>
        <p:txBody>
          <a:bodyPr>
            <a:normAutofit/>
          </a:bodyPr>
          <a:lstStyle/>
          <a:p>
            <a:r>
              <a:rPr lang="en-US" dirty="0"/>
              <a:t>The first step is to notify the employee of a TNC as soon as possible.</a:t>
            </a:r>
          </a:p>
          <a:p>
            <a:r>
              <a:rPr lang="en-US" dirty="0"/>
              <a:t>To notify the employee, follow the steps listed below:</a:t>
            </a:r>
          </a:p>
          <a:p>
            <a:r>
              <a:rPr lang="en-US" dirty="0"/>
              <a:t>Select a language to print the Further Action Notice and click 'Print Notice.'</a:t>
            </a:r>
          </a:p>
          <a:p>
            <a:r>
              <a:rPr lang="en-US" dirty="0"/>
              <a:t>Review the Further Action Notice privately with the employee.</a:t>
            </a:r>
          </a:p>
          <a:p>
            <a:r>
              <a:rPr lang="en-US" dirty="0"/>
              <a:t>Indicate that the employee has been notified by selecting the check box 'I have notified this employee of the TNC.'</a:t>
            </a:r>
          </a:p>
          <a:p>
            <a:endParaRPr lang="en-US" dirty="0"/>
          </a:p>
        </p:txBody>
      </p:sp>
    </p:spTree>
    <p:extLst>
      <p:ext uri="{BB962C8B-B14F-4D97-AF65-F5344CB8AC3E}">
        <p14:creationId xmlns:p14="http://schemas.microsoft.com/office/powerpoint/2010/main" val="229347919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  Employee Decision</a:t>
            </a:r>
          </a:p>
        </p:txBody>
      </p:sp>
      <p:sp>
        <p:nvSpPr>
          <p:cNvPr id="3" name="Content Placeholder 2"/>
          <p:cNvSpPr>
            <a:spLocks noGrp="1"/>
          </p:cNvSpPr>
          <p:nvPr>
            <p:ph idx="1"/>
          </p:nvPr>
        </p:nvSpPr>
        <p:spPr>
          <a:xfrm>
            <a:off x="605578" y="1062213"/>
            <a:ext cx="8033597" cy="3223666"/>
          </a:xfrm>
        </p:spPr>
        <p:txBody>
          <a:bodyPr>
            <a:normAutofit fontScale="25000" lnSpcReduction="20000"/>
          </a:bodyPr>
          <a:lstStyle/>
          <a:p>
            <a:r>
              <a:rPr lang="en-US" sz="6400" dirty="0"/>
              <a:t>The next step is to confirm the employee's decision to contest or not contest the TNC.</a:t>
            </a:r>
          </a:p>
          <a:p>
            <a:r>
              <a:rPr lang="en-US" sz="6400" dirty="0"/>
              <a:t>The employee chooses to contest or not contest the case result and acknowledges this decision on the Further Action Notice.</a:t>
            </a:r>
          </a:p>
          <a:p>
            <a:r>
              <a:rPr lang="en-US" sz="6400" dirty="0"/>
              <a:t>To confirm the employee's decision:</a:t>
            </a:r>
          </a:p>
          <a:p>
            <a:r>
              <a:rPr lang="en-US" sz="6400" dirty="0"/>
              <a:t>Have the employee indicate on the Further Action Notice whether he or she will contest or not contest the TNC.</a:t>
            </a:r>
          </a:p>
          <a:p>
            <a:r>
              <a:rPr lang="en-US" sz="6400" dirty="0"/>
              <a:t>Ensure that you and the employee sign and date the English version of the Further Action Notice.</a:t>
            </a:r>
          </a:p>
          <a:p>
            <a:r>
              <a:rPr lang="en-US" sz="6400" dirty="0"/>
              <a:t>Give the employee a copy of the signed Further Action Notice in English and attach the original to the employee's Form I-9.</a:t>
            </a:r>
          </a:p>
          <a:p>
            <a:r>
              <a:rPr lang="en-US" sz="6400" dirty="0"/>
              <a:t>If your employee chooses to not contest the TNC and take no further action, then you can close the case and employment can be terminated with no civil or criminal liability as noted in Article II, Section C - Responsibilities of the Employer (#6) in the Memorandum of Understanding (MOU).</a:t>
            </a:r>
          </a:p>
          <a:p>
            <a:endParaRPr lang="en-US" dirty="0"/>
          </a:p>
        </p:txBody>
      </p:sp>
    </p:spTree>
    <p:extLst>
      <p:ext uri="{BB962C8B-B14F-4D97-AF65-F5344CB8AC3E}">
        <p14:creationId xmlns:p14="http://schemas.microsoft.com/office/powerpoint/2010/main" val="358270809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  Employee Decision</a:t>
            </a:r>
          </a:p>
        </p:txBody>
      </p:sp>
      <p:sp>
        <p:nvSpPr>
          <p:cNvPr id="3" name="Content Placeholder 2"/>
          <p:cNvSpPr>
            <a:spLocks noGrp="1"/>
          </p:cNvSpPr>
          <p:nvPr>
            <p:ph idx="1"/>
          </p:nvPr>
        </p:nvSpPr>
        <p:spPr>
          <a:xfrm>
            <a:off x="605578" y="1062213"/>
            <a:ext cx="8033597" cy="3223666"/>
          </a:xfrm>
        </p:spPr>
        <p:txBody>
          <a:bodyPr>
            <a:normAutofit lnSpcReduction="10000"/>
          </a:bodyPr>
          <a:lstStyle/>
          <a:p>
            <a:r>
              <a:rPr lang="en-US" dirty="0"/>
              <a:t>An employee that chooses to contest a TNC must be referred to SSA or DHS.</a:t>
            </a:r>
          </a:p>
          <a:p>
            <a:r>
              <a:rPr lang="en-US" dirty="0"/>
              <a:t>If the employee chooses to:</a:t>
            </a:r>
          </a:p>
          <a:p>
            <a:pPr lvl="1"/>
            <a:r>
              <a:rPr lang="en-US" b="1" dirty="0"/>
              <a:t>CONTEST:</a:t>
            </a:r>
            <a:r>
              <a:rPr lang="en-US" dirty="0"/>
              <a:t> He or she chooses to take the action to visit an SSA field office or contact DHS within 8 Federal Government working days.</a:t>
            </a:r>
          </a:p>
          <a:p>
            <a:pPr lvl="2"/>
            <a:r>
              <a:rPr lang="en-US" dirty="0"/>
              <a:t>Click 'Refer Case.'</a:t>
            </a:r>
          </a:p>
          <a:p>
            <a:pPr lvl="2"/>
            <a:r>
              <a:rPr lang="en-US" dirty="0"/>
              <a:t>This starts the 8 Federal Government working days that the employee has to visit an SSA field office or contact DHS.</a:t>
            </a:r>
          </a:p>
          <a:p>
            <a:pPr lvl="1"/>
            <a:r>
              <a:rPr lang="en-US" b="1" dirty="0"/>
              <a:t>NOT CONTEST:</a:t>
            </a:r>
            <a:r>
              <a:rPr lang="en-US" dirty="0"/>
              <a:t> He or she acknowledges that the employer may terminate employment.</a:t>
            </a:r>
          </a:p>
          <a:p>
            <a:pPr lvl="2"/>
            <a:r>
              <a:rPr lang="en-US" dirty="0"/>
              <a:t>Click 'Close Case.'</a:t>
            </a:r>
          </a:p>
          <a:p>
            <a:endParaRPr lang="en-US" dirty="0"/>
          </a:p>
        </p:txBody>
      </p:sp>
    </p:spTree>
    <p:extLst>
      <p:ext uri="{BB962C8B-B14F-4D97-AF65-F5344CB8AC3E}">
        <p14:creationId xmlns:p14="http://schemas.microsoft.com/office/powerpoint/2010/main" val="115815572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Referred Case</a:t>
            </a:r>
          </a:p>
        </p:txBody>
      </p:sp>
      <p:sp>
        <p:nvSpPr>
          <p:cNvPr id="3" name="Content Placeholder 2"/>
          <p:cNvSpPr>
            <a:spLocks noGrp="1"/>
          </p:cNvSpPr>
          <p:nvPr>
            <p:ph idx="1"/>
          </p:nvPr>
        </p:nvSpPr>
        <p:spPr/>
        <p:txBody>
          <a:bodyPr>
            <a:normAutofit/>
          </a:bodyPr>
          <a:lstStyle/>
          <a:p>
            <a:r>
              <a:rPr lang="en-US" dirty="0"/>
              <a:t>Once the employee has chosen to contest and you click 'Refer Case,' print the Referral Date Confirmation and provide it to the employee.</a:t>
            </a:r>
          </a:p>
          <a:p>
            <a:r>
              <a:rPr lang="en-US" dirty="0"/>
              <a:t>The Referral Date Confirmation informs the employee that the case is referred and provides the employee the date by which he or she must visit SSA or contact DHS.</a:t>
            </a:r>
          </a:p>
          <a:p>
            <a:pPr marL="0" indent="0">
              <a:buNone/>
            </a:pPr>
            <a:r>
              <a:rPr lang="en-US" b="1" dirty="0"/>
              <a:t>IMPORTANT:</a:t>
            </a:r>
            <a:r>
              <a:rPr lang="en-US" dirty="0"/>
              <a:t> The employee must present a copy of the signed Further Action Notice to SSA if he or she chooses to visit an SSA field office.</a:t>
            </a:r>
          </a:p>
        </p:txBody>
      </p:sp>
    </p:spTree>
    <p:extLst>
      <p:ext uri="{BB962C8B-B14F-4D97-AF65-F5344CB8AC3E}">
        <p14:creationId xmlns:p14="http://schemas.microsoft.com/office/powerpoint/2010/main" val="109988266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Case Results </a:t>
            </a:r>
          </a:p>
        </p:txBody>
      </p:sp>
      <p:sp>
        <p:nvSpPr>
          <p:cNvPr id="3" name="Content Placeholder 2"/>
          <p:cNvSpPr>
            <a:spLocks noGrp="1"/>
          </p:cNvSpPr>
          <p:nvPr>
            <p:ph idx="1"/>
          </p:nvPr>
        </p:nvSpPr>
        <p:spPr>
          <a:xfrm>
            <a:off x="605578" y="1062213"/>
            <a:ext cx="8033597" cy="3223666"/>
          </a:xfrm>
        </p:spPr>
        <p:txBody>
          <a:bodyPr>
            <a:normAutofit/>
          </a:bodyPr>
          <a:lstStyle/>
          <a:p>
            <a:pPr marL="0" indent="0">
              <a:buNone/>
            </a:pPr>
            <a:r>
              <a:rPr lang="en-US" dirty="0"/>
              <a:t>A final case result means that the case is ready to be closed. You must close every case to complete the E-Verify process.</a:t>
            </a:r>
          </a:p>
          <a:p>
            <a:r>
              <a:rPr lang="en-US" dirty="0"/>
              <a:t>Final case results include:</a:t>
            </a:r>
          </a:p>
          <a:p>
            <a:pPr lvl="1"/>
            <a:r>
              <a:rPr lang="en-US" dirty="0"/>
              <a:t>Employment Authorized</a:t>
            </a:r>
          </a:p>
          <a:p>
            <a:pPr lvl="1"/>
            <a:r>
              <a:rPr lang="en-US" dirty="0"/>
              <a:t>SSA Final </a:t>
            </a:r>
            <a:r>
              <a:rPr lang="en-US" dirty="0" err="1"/>
              <a:t>Nonconfirmation</a:t>
            </a:r>
            <a:endParaRPr lang="en-US" dirty="0"/>
          </a:p>
          <a:p>
            <a:pPr lvl="1"/>
            <a:r>
              <a:rPr lang="en-US" dirty="0"/>
              <a:t>DHS Final </a:t>
            </a:r>
            <a:r>
              <a:rPr lang="en-US" dirty="0" err="1"/>
              <a:t>Nonconfirmation</a:t>
            </a:r>
            <a:endParaRPr lang="en-US" dirty="0"/>
          </a:p>
          <a:p>
            <a:pPr lvl="1"/>
            <a:r>
              <a:rPr lang="en-US" dirty="0"/>
              <a:t>DHS No Show</a:t>
            </a:r>
          </a:p>
          <a:p>
            <a:pPr lvl="1"/>
            <a:r>
              <a:rPr lang="en-US" dirty="0"/>
              <a:t>Error: Close Case and Resubmit</a:t>
            </a:r>
          </a:p>
          <a:p>
            <a:endParaRPr lang="en-US" dirty="0"/>
          </a:p>
        </p:txBody>
      </p:sp>
    </p:spTree>
    <p:extLst>
      <p:ext uri="{BB962C8B-B14F-4D97-AF65-F5344CB8AC3E}">
        <p14:creationId xmlns:p14="http://schemas.microsoft.com/office/powerpoint/2010/main" val="328705454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14AF6-B790-4159-AE79-D30D15C7AF52}"/>
              </a:ext>
            </a:extLst>
          </p:cNvPr>
          <p:cNvSpPr>
            <a:spLocks noGrp="1"/>
          </p:cNvSpPr>
          <p:nvPr>
            <p:ph type="title"/>
          </p:nvPr>
        </p:nvSpPr>
        <p:spPr/>
        <p:txBody>
          <a:bodyPr/>
          <a:lstStyle/>
          <a:p>
            <a:r>
              <a:rPr lang="en-US" dirty="0"/>
              <a:t>Final Case results &amp; </a:t>
            </a:r>
            <a:br>
              <a:rPr lang="en-US" dirty="0"/>
            </a:br>
            <a:r>
              <a:rPr lang="en-US" dirty="0"/>
              <a:t>Permissible actions</a:t>
            </a:r>
          </a:p>
        </p:txBody>
      </p:sp>
    </p:spTree>
    <p:extLst>
      <p:ext uri="{BB962C8B-B14F-4D97-AF65-F5344CB8AC3E}">
        <p14:creationId xmlns:p14="http://schemas.microsoft.com/office/powerpoint/2010/main" val="1569287190"/>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SSA/DHS Final </a:t>
            </a:r>
            <a:r>
              <a:rPr lang="en-US" dirty="0" err="1"/>
              <a:t>Nonconfirmation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An SSA or DHS 'Final </a:t>
            </a:r>
            <a:r>
              <a:rPr lang="en-US" dirty="0" err="1"/>
              <a:t>Nonconfirmation</a:t>
            </a:r>
            <a:r>
              <a:rPr lang="en-US" dirty="0"/>
              <a:t>' case result means that E-Verify cannot verify an employee's employment eligibility after an employee has contacted DHS or SSA. It can also mean that the employee did not visit an SSA field office or contact DHS within 8 Federal Government working days.</a:t>
            </a:r>
          </a:p>
          <a:p>
            <a:r>
              <a:rPr lang="en-US" dirty="0"/>
              <a:t>You may terminate employment based on a case result of SSA or DHS Final </a:t>
            </a:r>
            <a:r>
              <a:rPr lang="en-US" dirty="0" err="1"/>
              <a:t>Nonconfirmation</a:t>
            </a:r>
            <a:r>
              <a:rPr lang="en-US" dirty="0"/>
              <a:t> with no civil or criminal liability as noted in Article II, Section C - Responsibilities of the Employer (#6) in the MOU.</a:t>
            </a:r>
          </a:p>
          <a:p>
            <a:r>
              <a:rPr lang="en-US" dirty="0"/>
              <a:t>The next step is to close the case in E-Verify. After you close the case, you have completed the verification process.</a:t>
            </a:r>
          </a:p>
          <a:p>
            <a:pPr marL="0" indent="0">
              <a:buNone/>
            </a:pPr>
            <a:r>
              <a:rPr lang="en-US" b="1" dirty="0"/>
              <a:t>REMINDER:</a:t>
            </a:r>
            <a:r>
              <a:rPr lang="en-US" dirty="0"/>
              <a:t> You may not ask the employee for additional evidence or confirmation that SSA or DHS resolved his or her case</a:t>
            </a:r>
          </a:p>
          <a:p>
            <a:endParaRPr lang="en-US" dirty="0"/>
          </a:p>
        </p:txBody>
      </p:sp>
    </p:spTree>
    <p:extLst>
      <p:ext uri="{BB962C8B-B14F-4D97-AF65-F5344CB8AC3E}">
        <p14:creationId xmlns:p14="http://schemas.microsoft.com/office/powerpoint/2010/main" val="195533372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DHS No Show</a:t>
            </a:r>
          </a:p>
        </p:txBody>
      </p:sp>
      <p:sp>
        <p:nvSpPr>
          <p:cNvPr id="3" name="Content Placeholder 2"/>
          <p:cNvSpPr>
            <a:spLocks noGrp="1"/>
          </p:cNvSpPr>
          <p:nvPr>
            <p:ph idx="1"/>
          </p:nvPr>
        </p:nvSpPr>
        <p:spPr/>
        <p:txBody>
          <a:bodyPr>
            <a:normAutofit/>
          </a:bodyPr>
          <a:lstStyle/>
          <a:p>
            <a:r>
              <a:rPr lang="en-US" dirty="0"/>
              <a:t>A 'DHS No Show' means that the employee did not contact DHS within the 8 Federal Government working days and, therefore, E-Verify cannot verify the employee's employment eligibility.</a:t>
            </a:r>
          </a:p>
          <a:p>
            <a:r>
              <a:rPr lang="en-US" dirty="0"/>
              <a:t>You may terminate employment based on a case result of SSA or DHS Final Non-confirmation with no civil or criminal liability as noted in Article II, Section C - Responsibilities of the Employer (#6) in the MOU.</a:t>
            </a:r>
          </a:p>
          <a:p>
            <a:r>
              <a:rPr lang="en-US" dirty="0"/>
              <a:t>The next step is to close the case in E-Verify. After you close the case, you have completed the verification process.</a:t>
            </a:r>
          </a:p>
          <a:p>
            <a:endParaRPr lang="en-US" dirty="0"/>
          </a:p>
        </p:txBody>
      </p:sp>
    </p:spTree>
    <p:extLst>
      <p:ext uri="{BB962C8B-B14F-4D97-AF65-F5344CB8AC3E}">
        <p14:creationId xmlns:p14="http://schemas.microsoft.com/office/powerpoint/2010/main" val="401621224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Error: Close Case and Resubmit</a:t>
            </a:r>
          </a:p>
        </p:txBody>
      </p:sp>
      <p:sp>
        <p:nvSpPr>
          <p:cNvPr id="3" name="Content Placeholder 2"/>
          <p:cNvSpPr>
            <a:spLocks noGrp="1"/>
          </p:cNvSpPr>
          <p:nvPr>
            <p:ph idx="1"/>
          </p:nvPr>
        </p:nvSpPr>
        <p:spPr/>
        <p:txBody>
          <a:bodyPr>
            <a:normAutofit/>
          </a:bodyPr>
          <a:lstStyle/>
          <a:p>
            <a:r>
              <a:rPr lang="en-US" dirty="0"/>
              <a:t>A case result of 'Error: Close Case and Resubmit' means that the expiration date entered for the employee's U.S. Passport, Passport Card or driver's license is incorrect.</a:t>
            </a:r>
          </a:p>
          <a:p>
            <a:r>
              <a:rPr lang="en-US" dirty="0"/>
              <a:t>A new case must be created for this employee. To do this, simply close the case and create a new case for this employee using the correct document expiration date.</a:t>
            </a:r>
          </a:p>
          <a:p>
            <a:r>
              <a:rPr lang="en-US" dirty="0"/>
              <a:t>This does not mean that the employee is not authorized to work. E-Verify will verify the employment eligibility of this employee once you create a new case and enter the correct document expiration date.</a:t>
            </a:r>
          </a:p>
        </p:txBody>
      </p:sp>
    </p:spTree>
    <p:extLst>
      <p:ext uri="{BB962C8B-B14F-4D97-AF65-F5344CB8AC3E}">
        <p14:creationId xmlns:p14="http://schemas.microsoft.com/office/powerpoint/2010/main" val="11055374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8937E-81FB-465E-93C5-C2402799FFAE}"/>
              </a:ext>
            </a:extLst>
          </p:cNvPr>
          <p:cNvSpPr>
            <a:spLocks noGrp="1"/>
          </p:cNvSpPr>
          <p:nvPr>
            <p:ph type="title"/>
          </p:nvPr>
        </p:nvSpPr>
        <p:spPr/>
        <p:txBody>
          <a:bodyPr/>
          <a:lstStyle/>
          <a:p>
            <a:r>
              <a:rPr lang="en-US" dirty="0"/>
              <a:t>Closing a case</a:t>
            </a:r>
          </a:p>
        </p:txBody>
      </p:sp>
    </p:spTree>
    <p:extLst>
      <p:ext uri="{BB962C8B-B14F-4D97-AF65-F5344CB8AC3E}">
        <p14:creationId xmlns:p14="http://schemas.microsoft.com/office/powerpoint/2010/main" val="84124598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53DF5-C842-48E3-BF99-B04BA40584EE}"/>
              </a:ext>
            </a:extLst>
          </p:cNvPr>
          <p:cNvSpPr>
            <a:spLocks noGrp="1"/>
          </p:cNvSpPr>
          <p:nvPr>
            <p:ph type="title"/>
          </p:nvPr>
        </p:nvSpPr>
        <p:spPr/>
        <p:txBody>
          <a:bodyPr/>
          <a:lstStyle/>
          <a:p>
            <a:r>
              <a:rPr lang="en-US" dirty="0"/>
              <a:t>I9s and </a:t>
            </a:r>
            <a:r>
              <a:rPr lang="en-US" dirty="0" err="1"/>
              <a:t>e-Verify</a:t>
            </a:r>
            <a:endParaRPr lang="en-US" dirty="0"/>
          </a:p>
        </p:txBody>
      </p:sp>
    </p:spTree>
    <p:extLst>
      <p:ext uri="{BB962C8B-B14F-4D97-AF65-F5344CB8AC3E}">
        <p14:creationId xmlns:p14="http://schemas.microsoft.com/office/powerpoint/2010/main" val="2189168203"/>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 Case</a:t>
            </a:r>
          </a:p>
        </p:txBody>
      </p:sp>
      <p:sp>
        <p:nvSpPr>
          <p:cNvPr id="3" name="Content Placeholder 2"/>
          <p:cNvSpPr>
            <a:spLocks noGrp="1"/>
          </p:cNvSpPr>
          <p:nvPr>
            <p:ph idx="1"/>
          </p:nvPr>
        </p:nvSpPr>
        <p:spPr>
          <a:xfrm>
            <a:off x="605578" y="1062213"/>
            <a:ext cx="8033597" cy="3620146"/>
          </a:xfrm>
        </p:spPr>
        <p:txBody>
          <a:bodyPr>
            <a:normAutofit fontScale="70000" lnSpcReduction="20000"/>
          </a:bodyPr>
          <a:lstStyle/>
          <a:p>
            <a:r>
              <a:rPr lang="en-US" sz="2300" dirty="0"/>
              <a:t>Closing a case is the last step in the verification process. To close a case, first click 'Close Case' and then follow the steps listed below:</a:t>
            </a:r>
          </a:p>
          <a:p>
            <a:pPr lvl="1"/>
            <a:r>
              <a:rPr lang="en-US" sz="2100" dirty="0"/>
              <a:t>Indicate if the employee is still working for your company by selecting 'Yes' or 'No' and click 'Continue.' This question is asked to correctly prompt the statements on the next screen.</a:t>
            </a:r>
          </a:p>
          <a:p>
            <a:pPr lvl="1"/>
            <a:r>
              <a:rPr lang="en-US" sz="2100" dirty="0"/>
              <a:t>Select the appropriate statement and click 'Continue.' Select the helper text  for additional information on each statement.</a:t>
            </a:r>
          </a:p>
          <a:p>
            <a:pPr lvl="1"/>
            <a:r>
              <a:rPr lang="en-US" sz="2100" dirty="0"/>
              <a:t>Record the case verification number on the employee's Form I-9 or print the case details and file with the employee's Form I-9.</a:t>
            </a:r>
          </a:p>
          <a:p>
            <a:r>
              <a:rPr lang="en-US" sz="2300" dirty="0"/>
              <a:t>It is that simple! You have now completed the verification process and the case is closed.</a:t>
            </a:r>
          </a:p>
          <a:p>
            <a:pPr marL="0" indent="0">
              <a:buNone/>
            </a:pPr>
            <a:r>
              <a:rPr lang="en-US" sz="2300" dirty="0">
                <a:solidFill>
                  <a:schemeClr val="accent3"/>
                </a:solidFill>
              </a:rPr>
              <a:t>Any case created in E-Verify and assigned a case verification number must be closed.</a:t>
            </a:r>
          </a:p>
          <a:p>
            <a:r>
              <a:rPr lang="en-US" sz="2300" dirty="0"/>
              <a:t>The 'Open Cases to be Closed' Case Alert provides quick access to all cases that need to be closed.</a:t>
            </a:r>
          </a:p>
          <a:p>
            <a:endParaRPr lang="en-US" dirty="0"/>
          </a:p>
        </p:txBody>
      </p:sp>
    </p:spTree>
    <p:extLst>
      <p:ext uri="{BB962C8B-B14F-4D97-AF65-F5344CB8AC3E}">
        <p14:creationId xmlns:p14="http://schemas.microsoft.com/office/powerpoint/2010/main" val="59633841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F56ACC-FDCE-443B-A0C6-9190A567EC2F}"/>
              </a:ext>
            </a:extLst>
          </p:cNvPr>
          <p:cNvSpPr>
            <a:spLocks noGrp="1"/>
          </p:cNvSpPr>
          <p:nvPr>
            <p:ph type="title"/>
          </p:nvPr>
        </p:nvSpPr>
        <p:spPr/>
        <p:txBody>
          <a:bodyPr/>
          <a:lstStyle/>
          <a:p>
            <a:r>
              <a:rPr lang="en-US" dirty="0"/>
              <a:t>Appendices</a:t>
            </a:r>
          </a:p>
        </p:txBody>
      </p:sp>
    </p:spTree>
    <p:extLst>
      <p:ext uri="{BB962C8B-B14F-4D97-AF65-F5344CB8AC3E}">
        <p14:creationId xmlns:p14="http://schemas.microsoft.com/office/powerpoint/2010/main" val="2663047278"/>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4997C-9EB4-4235-928E-32AB126A3E48}"/>
              </a:ext>
            </a:extLst>
          </p:cNvPr>
          <p:cNvSpPr>
            <a:spLocks noGrp="1"/>
          </p:cNvSpPr>
          <p:nvPr>
            <p:ph type="title"/>
          </p:nvPr>
        </p:nvSpPr>
        <p:spPr/>
        <p:txBody>
          <a:bodyPr/>
          <a:lstStyle/>
          <a:p>
            <a:r>
              <a:rPr lang="en-US" dirty="0"/>
              <a:t>APPENDIX A</a:t>
            </a:r>
            <a:br>
              <a:rPr lang="en-US" dirty="0"/>
            </a:br>
            <a:r>
              <a:rPr lang="en-US" dirty="0"/>
              <a:t>Dos &amp; Don’ts of </a:t>
            </a:r>
            <a:r>
              <a:rPr lang="en-US" dirty="0" err="1"/>
              <a:t>e-Verify</a:t>
            </a:r>
            <a:endParaRPr lang="en-US" dirty="0">
              <a:solidFill>
                <a:srgbClr val="FF0000"/>
              </a:solidFill>
            </a:endParaRPr>
          </a:p>
        </p:txBody>
      </p:sp>
    </p:spTree>
    <p:extLst>
      <p:ext uri="{BB962C8B-B14F-4D97-AF65-F5344CB8AC3E}">
        <p14:creationId xmlns:p14="http://schemas.microsoft.com/office/powerpoint/2010/main" val="859860007"/>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eVerify rules of the road</a:t>
            </a:r>
          </a:p>
        </p:txBody>
      </p:sp>
      <p:sp>
        <p:nvSpPr>
          <p:cNvPr id="3" name="Content Placeholder 2"/>
          <p:cNvSpPr>
            <a:spLocks noGrp="1"/>
          </p:cNvSpPr>
          <p:nvPr>
            <p:ph idx="1"/>
          </p:nvPr>
        </p:nvSpPr>
        <p:spPr>
          <a:xfrm>
            <a:off x="605578" y="1198178"/>
            <a:ext cx="8033597" cy="3602421"/>
          </a:xfrm>
        </p:spPr>
        <p:txBody>
          <a:bodyPr>
            <a:normAutofit fontScale="55000" lnSpcReduction="20000"/>
          </a:bodyPr>
          <a:lstStyle/>
          <a:p>
            <a:pPr marL="0" indent="0">
              <a:buNone/>
            </a:pPr>
            <a:r>
              <a:rPr lang="en-US" sz="2200" b="1" dirty="0">
                <a:solidFill>
                  <a:schemeClr val="tx2"/>
                </a:solidFill>
              </a:rPr>
              <a:t>You MUST:</a:t>
            </a:r>
          </a:p>
          <a:p>
            <a:r>
              <a:rPr lang="en-US" sz="2200" dirty="0"/>
              <a:t>Create a case in E-Verify only AFTER the applicant has accepted an offer of employment and Form I-9 is complete.</a:t>
            </a:r>
          </a:p>
          <a:p>
            <a:r>
              <a:rPr lang="en-US" sz="2200" dirty="0"/>
              <a:t>Give notice to employees regarding your participation in E-Verify and employee rights.</a:t>
            </a:r>
          </a:p>
          <a:p>
            <a:r>
              <a:rPr lang="en-US" sz="2200" dirty="0"/>
              <a:t>Take steps to ensure the privacy of employees by protecting their personal information and to secure the password you use to access E-Verify.</a:t>
            </a:r>
          </a:p>
          <a:p>
            <a:r>
              <a:rPr lang="en-US" sz="2200" dirty="0"/>
              <a:t>Discuss work eligibility issues with people directly concerned with the information and limit these conversations to the relevant case details.</a:t>
            </a:r>
          </a:p>
          <a:p>
            <a:r>
              <a:rPr lang="en-US" sz="2200" dirty="0"/>
              <a:t>Ensure employees who receive a Tentative Non-confirmation (TNC) case result are provided with the printed Further Action Notice.</a:t>
            </a:r>
          </a:p>
          <a:p>
            <a:pPr marL="0" indent="0">
              <a:buNone/>
            </a:pPr>
            <a:r>
              <a:rPr lang="en-US" sz="2200" b="1" dirty="0">
                <a:solidFill>
                  <a:schemeClr val="accent4"/>
                </a:solidFill>
              </a:rPr>
              <a:t>You must NOT:</a:t>
            </a:r>
          </a:p>
          <a:p>
            <a:r>
              <a:rPr lang="en-US" sz="2200" dirty="0"/>
              <a:t>Create a case in E-Verify before a job offer has been accepted and Form I-9 is complete. This is considered pre-screening.</a:t>
            </a:r>
          </a:p>
          <a:p>
            <a:r>
              <a:rPr lang="en-US" sz="2200" dirty="0"/>
              <a:t>Use E-Verify to screen job applicants or to re-verify employment eligibility.</a:t>
            </a:r>
          </a:p>
          <a:p>
            <a:r>
              <a:rPr lang="en-US" sz="2200" dirty="0"/>
              <a:t>Use E-Verify selectively.</a:t>
            </a:r>
          </a:p>
          <a:p>
            <a:endParaRPr lang="en-US" dirty="0"/>
          </a:p>
        </p:txBody>
      </p:sp>
    </p:spTree>
    <p:extLst>
      <p:ext uri="{BB962C8B-B14F-4D97-AF65-F5344CB8AC3E}">
        <p14:creationId xmlns:p14="http://schemas.microsoft.com/office/powerpoint/2010/main" val="56604362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participating in E-Verify </a:t>
            </a:r>
            <a:r>
              <a:rPr lang="en-US" b="1" dirty="0"/>
              <a:t>MUST:</a:t>
            </a:r>
            <a:endParaRPr lang="en-US" dirty="0"/>
          </a:p>
        </p:txBody>
      </p:sp>
      <p:sp>
        <p:nvSpPr>
          <p:cNvPr id="3" name="Content Placeholder 2"/>
          <p:cNvSpPr>
            <a:spLocks noGrp="1"/>
          </p:cNvSpPr>
          <p:nvPr>
            <p:ph idx="1"/>
          </p:nvPr>
        </p:nvSpPr>
        <p:spPr/>
        <p:txBody>
          <a:bodyPr>
            <a:normAutofit fontScale="92500"/>
          </a:bodyPr>
          <a:lstStyle/>
          <a:p>
            <a:r>
              <a:rPr lang="en-US" dirty="0"/>
              <a:t>Create a case for each newly hired employee no later than the </a:t>
            </a:r>
            <a:r>
              <a:rPr lang="en-US" b="1" u="sng" dirty="0">
                <a:solidFill>
                  <a:schemeClr val="accent1"/>
                </a:solidFill>
              </a:rPr>
              <a:t>third business day after </a:t>
            </a:r>
            <a:r>
              <a:rPr lang="en-US" dirty="0"/>
              <a:t>he or she starts work for pay.</a:t>
            </a:r>
          </a:p>
          <a:p>
            <a:r>
              <a:rPr lang="en-US" dirty="0"/>
              <a:t>Obtain a Social Security number (SSN) from Form I-9 for each newly hired employee.</a:t>
            </a:r>
          </a:p>
          <a:p>
            <a:r>
              <a:rPr lang="en-US" dirty="0"/>
              <a:t>Provide each employee with notice of and the opportunity to contest a Tentative </a:t>
            </a:r>
            <a:r>
              <a:rPr lang="en-US" dirty="0" err="1"/>
              <a:t>Nonconfirmation</a:t>
            </a:r>
            <a:r>
              <a:rPr lang="en-US" dirty="0"/>
              <a:t> (TNC).</a:t>
            </a:r>
          </a:p>
          <a:p>
            <a:r>
              <a:rPr lang="en-US" dirty="0"/>
              <a:t>Not terminate the employee during the E-Verify verification process because he or she receives a TNC.</a:t>
            </a:r>
          </a:p>
          <a:p>
            <a:r>
              <a:rPr lang="en-US" dirty="0"/>
              <a:t>Ensure that all personally identifiable information is safeguarded.</a:t>
            </a:r>
          </a:p>
          <a:p>
            <a:endParaRPr lang="en-US" dirty="0"/>
          </a:p>
        </p:txBody>
      </p:sp>
    </p:spTree>
    <p:extLst>
      <p:ext uri="{BB962C8B-B14F-4D97-AF65-F5344CB8AC3E}">
        <p14:creationId xmlns:p14="http://schemas.microsoft.com/office/powerpoint/2010/main" val="398485543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Employers participating in E-Verify </a:t>
            </a:r>
            <a:r>
              <a:rPr lang="en-US" b="1" dirty="0">
                <a:solidFill>
                  <a:schemeClr val="accent4"/>
                </a:solidFill>
              </a:rPr>
              <a:t>MUST NOT:</a:t>
            </a:r>
            <a:endParaRPr lang="en-US" dirty="0">
              <a:solidFill>
                <a:schemeClr val="accent4"/>
              </a:solidFill>
            </a:endParaRPr>
          </a:p>
        </p:txBody>
      </p:sp>
      <p:sp>
        <p:nvSpPr>
          <p:cNvPr id="3" name="Content Placeholder 2"/>
          <p:cNvSpPr>
            <a:spLocks noGrp="1"/>
          </p:cNvSpPr>
          <p:nvPr>
            <p:ph idx="1"/>
          </p:nvPr>
        </p:nvSpPr>
        <p:spPr>
          <a:xfrm>
            <a:off x="605578" y="1323975"/>
            <a:ext cx="8033597" cy="2961904"/>
          </a:xfrm>
        </p:spPr>
        <p:txBody>
          <a:bodyPr>
            <a:normAutofit fontScale="85000" lnSpcReduction="20000"/>
          </a:bodyPr>
          <a:lstStyle/>
          <a:p>
            <a:r>
              <a:rPr lang="en-US" dirty="0"/>
              <a:t>Use E-Verify to pre-screen an applicant for employment.</a:t>
            </a:r>
          </a:p>
          <a:p>
            <a:r>
              <a:rPr lang="en-US" dirty="0"/>
              <a:t>Check the employment eligibility of an employee hired before the company signed the E-Verify MOU.</a:t>
            </a:r>
          </a:p>
          <a:p>
            <a:r>
              <a:rPr lang="en-US" dirty="0"/>
              <a:t>Take adverse action against an employee based upon a case result unless E-Verify issues a final </a:t>
            </a:r>
            <a:r>
              <a:rPr lang="en-US" dirty="0" err="1"/>
              <a:t>nonconfirmation</a:t>
            </a:r>
            <a:r>
              <a:rPr lang="en-US" dirty="0"/>
              <a:t>.</a:t>
            </a:r>
          </a:p>
          <a:p>
            <a:r>
              <a:rPr lang="en-US" dirty="0"/>
              <a:t>Specify or request which Form I-9 documentation a newly hired employee must use.</a:t>
            </a:r>
          </a:p>
          <a:p>
            <a:r>
              <a:rPr lang="en-US" dirty="0"/>
              <a:t>Use E-Verify to discriminate against ANY job applicant or new hire on the basis of his or her national origin, citizenship or immigration status.</a:t>
            </a:r>
          </a:p>
          <a:p>
            <a:r>
              <a:rPr lang="en-US" dirty="0">
                <a:solidFill>
                  <a:schemeClr val="accent4"/>
                </a:solidFill>
              </a:rPr>
              <a:t>Selectively verify the employment eligibility of a newly hired employee.</a:t>
            </a:r>
          </a:p>
          <a:p>
            <a:r>
              <a:rPr lang="en-US" dirty="0"/>
              <a:t>Share any user ID and/or password.</a:t>
            </a:r>
          </a:p>
          <a:p>
            <a:endParaRPr lang="en-US" dirty="0"/>
          </a:p>
        </p:txBody>
      </p:sp>
      <p:sp>
        <p:nvSpPr>
          <p:cNvPr id="4" name="TextBox 3">
            <a:extLst>
              <a:ext uri="{FF2B5EF4-FFF2-40B4-BE49-F238E27FC236}">
                <a16:creationId xmlns="" xmlns:a16="http://schemas.microsoft.com/office/drawing/2014/main" id="{FEB4B008-EED0-4327-A48E-A7DF2495FA68}"/>
              </a:ext>
            </a:extLst>
          </p:cNvPr>
          <p:cNvSpPr txBox="1"/>
          <p:nvPr/>
        </p:nvSpPr>
        <p:spPr>
          <a:xfrm>
            <a:off x="263236" y="4114803"/>
            <a:ext cx="8534400" cy="769441"/>
          </a:xfrm>
          <a:prstGeom prst="rect">
            <a:avLst/>
          </a:prstGeom>
          <a:noFill/>
        </p:spPr>
        <p:txBody>
          <a:bodyPr wrap="square" rtlCol="0">
            <a:spAutoFit/>
          </a:bodyPr>
          <a:lstStyle/>
          <a:p>
            <a:pPr algn="ctr"/>
            <a:r>
              <a:rPr lang="en-US" sz="2200" dirty="0">
                <a:solidFill>
                  <a:schemeClr val="accent4"/>
                </a:solidFill>
              </a:rPr>
              <a:t>Once Ingredion </a:t>
            </a:r>
            <a:r>
              <a:rPr lang="en-US" sz="2200" dirty="0" err="1">
                <a:solidFill>
                  <a:schemeClr val="accent4"/>
                </a:solidFill>
              </a:rPr>
              <a:t>eVerifies</a:t>
            </a:r>
            <a:r>
              <a:rPr lang="en-US" sz="2200" dirty="0">
                <a:solidFill>
                  <a:schemeClr val="accent4"/>
                </a:solidFill>
              </a:rPr>
              <a:t> ANY new employee, </a:t>
            </a:r>
            <a:br>
              <a:rPr lang="en-US" sz="2200" dirty="0">
                <a:solidFill>
                  <a:schemeClr val="accent4"/>
                </a:solidFill>
              </a:rPr>
            </a:br>
            <a:r>
              <a:rPr lang="en-US" sz="2200" dirty="0">
                <a:solidFill>
                  <a:schemeClr val="accent4"/>
                </a:solidFill>
              </a:rPr>
              <a:t>we must eVerify EVERY new employee.</a:t>
            </a:r>
          </a:p>
        </p:txBody>
      </p:sp>
    </p:spTree>
    <p:extLst>
      <p:ext uri="{BB962C8B-B14F-4D97-AF65-F5344CB8AC3E}">
        <p14:creationId xmlns:p14="http://schemas.microsoft.com/office/powerpoint/2010/main" val="919432316"/>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employment eligibility should be e-Verified?</a:t>
            </a:r>
          </a:p>
        </p:txBody>
      </p:sp>
      <p:sp>
        <p:nvSpPr>
          <p:cNvPr id="3" name="Content Placeholder 2"/>
          <p:cNvSpPr>
            <a:spLocks noGrp="1"/>
          </p:cNvSpPr>
          <p:nvPr>
            <p:ph idx="1"/>
          </p:nvPr>
        </p:nvSpPr>
        <p:spPr>
          <a:xfrm>
            <a:off x="605578" y="1323975"/>
            <a:ext cx="8033597" cy="2961904"/>
          </a:xfrm>
        </p:spPr>
        <p:txBody>
          <a:bodyPr>
            <a:normAutofit fontScale="92500" lnSpcReduction="20000"/>
          </a:bodyPr>
          <a:lstStyle/>
          <a:p>
            <a:r>
              <a:rPr lang="en-US" dirty="0"/>
              <a:t>All new, temporary, seasonal and rehired </a:t>
            </a:r>
            <a:r>
              <a:rPr lang="en-US" b="1" dirty="0">
                <a:solidFill>
                  <a:schemeClr val="tx2"/>
                </a:solidFill>
              </a:rPr>
              <a:t>employees</a:t>
            </a:r>
            <a:r>
              <a:rPr lang="en-US" dirty="0"/>
              <a:t> must be entered into E-Verify individually.  </a:t>
            </a:r>
            <a:r>
              <a:rPr lang="en-US" i="1" dirty="0">
                <a:solidFill>
                  <a:schemeClr val="tx2"/>
                </a:solidFill>
              </a:rPr>
              <a:t>Note:  This excludes non-employee temps &amp; contractors.</a:t>
            </a:r>
            <a:endParaRPr lang="en-US" i="1" dirty="0"/>
          </a:p>
          <a:p>
            <a:r>
              <a:rPr lang="en-US" dirty="0"/>
              <a:t>Employers participating in E-Verify </a:t>
            </a:r>
            <a:r>
              <a:rPr lang="en-US" b="1" dirty="0"/>
              <a:t>MUST:</a:t>
            </a:r>
            <a:endParaRPr lang="en-US" dirty="0"/>
          </a:p>
          <a:p>
            <a:pPr lvl="1"/>
            <a:r>
              <a:rPr lang="en-US" dirty="0"/>
              <a:t>Follow E-Verify procedures for each newly hired employee while enrolled/participating in E-Verify.</a:t>
            </a:r>
          </a:p>
          <a:p>
            <a:pPr lvl="1"/>
            <a:r>
              <a:rPr lang="en-US" dirty="0"/>
              <a:t>Notify each job applicant of E-Verify participation.</a:t>
            </a:r>
          </a:p>
          <a:p>
            <a:pPr lvl="1"/>
            <a:r>
              <a:rPr lang="en-US" dirty="0"/>
              <a:t>Clearly display the 'Notice of E-Verify Participation' and 'Right to Work' posters in all languages supplied by DHS.</a:t>
            </a:r>
          </a:p>
          <a:p>
            <a:pPr lvl="1"/>
            <a:r>
              <a:rPr lang="en-US" dirty="0"/>
              <a:t>Complete Form I-9, Employment Eligibility Verification, for each newly hired employee before creating a case in E-Verify.</a:t>
            </a:r>
          </a:p>
          <a:p>
            <a:pPr lvl="1"/>
            <a:r>
              <a:rPr lang="en-US" dirty="0"/>
              <a:t>Ensure that all Form I-9 List B identity documents have a photo.</a:t>
            </a:r>
          </a:p>
          <a:p>
            <a:endParaRPr lang="en-US" dirty="0"/>
          </a:p>
        </p:txBody>
      </p:sp>
    </p:spTree>
    <p:extLst>
      <p:ext uri="{BB962C8B-B14F-4D97-AF65-F5344CB8AC3E}">
        <p14:creationId xmlns:p14="http://schemas.microsoft.com/office/powerpoint/2010/main" val="69377281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 &amp; definitions</a:t>
            </a:r>
          </a:p>
        </p:txBody>
      </p:sp>
      <p:sp>
        <p:nvSpPr>
          <p:cNvPr id="3" name="Content Placeholder 2"/>
          <p:cNvSpPr>
            <a:spLocks noGrp="1"/>
          </p:cNvSpPr>
          <p:nvPr>
            <p:ph idx="1"/>
          </p:nvPr>
        </p:nvSpPr>
        <p:spPr/>
        <p:txBody>
          <a:bodyPr>
            <a:normAutofit fontScale="70000" lnSpcReduction="20000"/>
          </a:bodyPr>
          <a:lstStyle/>
          <a:p>
            <a:r>
              <a:rPr lang="en-US" dirty="0"/>
              <a:t>After the employee completes Form I-9, your next step is to create a case in E-Verify.   An E-Verify case must be created no later than the third business day after the employee starts work for pay.</a:t>
            </a:r>
          </a:p>
          <a:p>
            <a:r>
              <a:rPr lang="en-US" dirty="0"/>
              <a:t>The hire date is the first day of employment in exchange for wages or other remuneration, previously referred to as the date on which the employee began employment. For the hire date in E-Verify, enter the 'employee's first day of employment' date from the 'Certification' in Section 2 of the employee's Form I-9 circled below.</a:t>
            </a:r>
          </a:p>
          <a:p>
            <a:r>
              <a:rPr lang="en-US" dirty="0"/>
              <a:t>If you rehired an employee within three years of the date that his or her previous Form I-9 was completed and have completed Section 3 of Form I-9, enter the 'Date of Rehire' from Section 3 of the employee's Form I-9 as the hire date in E-Verify.</a:t>
            </a:r>
          </a:p>
          <a:p>
            <a:r>
              <a:rPr lang="en-US" dirty="0"/>
              <a:t>If the employee's hire date changes after you have created the case in E-Verify, no additional action is required in E-Verify as you cannot change the hire date once you've created the case. You must, however, make a correction to the Section 2 'Certification' date on the employee's Form I-9 if the employee's hire date changes. Consult the 'Handbook for Employers: Guidance for Completing Form I-9 (M-274)' for more information.</a:t>
            </a:r>
          </a:p>
          <a:p>
            <a:endParaRPr lang="en-US" dirty="0"/>
          </a:p>
        </p:txBody>
      </p:sp>
    </p:spTree>
    <p:extLst>
      <p:ext uri="{BB962C8B-B14F-4D97-AF65-F5344CB8AC3E}">
        <p14:creationId xmlns:p14="http://schemas.microsoft.com/office/powerpoint/2010/main" val="247424786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1ACF9-E434-4CDD-9724-EC61348DA202}"/>
              </a:ext>
            </a:extLst>
          </p:cNvPr>
          <p:cNvSpPr>
            <a:spLocks noGrp="1"/>
          </p:cNvSpPr>
          <p:nvPr>
            <p:ph type="title"/>
          </p:nvPr>
        </p:nvSpPr>
        <p:spPr/>
        <p:txBody>
          <a:bodyPr/>
          <a:lstStyle/>
          <a:p>
            <a:r>
              <a:rPr lang="en-US" dirty="0"/>
              <a:t>APPENDIX B</a:t>
            </a:r>
            <a:br>
              <a:rPr lang="en-US" dirty="0"/>
            </a:br>
            <a:r>
              <a:rPr lang="en-US" dirty="0"/>
              <a:t>Additional eVerify Reference Info</a:t>
            </a:r>
          </a:p>
        </p:txBody>
      </p:sp>
    </p:spTree>
    <p:extLst>
      <p:ext uri="{BB962C8B-B14F-4D97-AF65-F5344CB8AC3E}">
        <p14:creationId xmlns:p14="http://schemas.microsoft.com/office/powerpoint/2010/main" val="1592494276"/>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the names don’t match (</a:t>
            </a:r>
            <a:r>
              <a:rPr lang="en-US" i="1" dirty="0"/>
              <a:t>rare</a:t>
            </a:r>
            <a:r>
              <a:rPr lang="en-US" dirty="0"/>
              <a:t>)</a:t>
            </a:r>
          </a:p>
        </p:txBody>
      </p:sp>
      <p:sp>
        <p:nvSpPr>
          <p:cNvPr id="3" name="Content Placeholder 2"/>
          <p:cNvSpPr>
            <a:spLocks noGrp="1"/>
          </p:cNvSpPr>
          <p:nvPr>
            <p:ph idx="1"/>
          </p:nvPr>
        </p:nvSpPr>
        <p:spPr/>
        <p:txBody>
          <a:bodyPr>
            <a:normAutofit/>
          </a:bodyPr>
          <a:lstStyle/>
          <a:p>
            <a:r>
              <a:rPr lang="en-US" dirty="0"/>
              <a:t>In rare situations, E-Verify issues a case result of 'Employment Authorized,' but the name provided on the case result does not match with the name displayed in E-Verify. This happens when the information matches, but there are name variations in DHS records.</a:t>
            </a:r>
          </a:p>
          <a:p>
            <a:r>
              <a:rPr lang="en-US" dirty="0"/>
              <a:t>Review the employee's information as displayed in E-Verify and compare it with the information displayed in the case result on the same screen. If the name displayed in E-Verify is different from the name displayed in the case result, you must click 'Request Name Review' and submit comments, and DHS will review the case.</a:t>
            </a:r>
          </a:p>
          <a:p>
            <a:endParaRPr lang="en-US" dirty="0"/>
          </a:p>
        </p:txBody>
      </p:sp>
    </p:spTree>
    <p:extLst>
      <p:ext uri="{BB962C8B-B14F-4D97-AF65-F5344CB8AC3E}">
        <p14:creationId xmlns:p14="http://schemas.microsoft.com/office/powerpoint/2010/main" val="560465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I9s and </a:t>
            </a:r>
            <a:r>
              <a:rPr lang="en-US" dirty="0" err="1"/>
              <a:t>e-Verify</a:t>
            </a:r>
            <a:endParaRPr lang="en-US" dirty="0"/>
          </a:p>
        </p:txBody>
      </p:sp>
      <p:sp>
        <p:nvSpPr>
          <p:cNvPr id="3" name="Content Placeholder 2"/>
          <p:cNvSpPr>
            <a:spLocks noGrp="1"/>
          </p:cNvSpPr>
          <p:nvPr>
            <p:ph idx="1"/>
          </p:nvPr>
        </p:nvSpPr>
        <p:spPr/>
        <p:txBody>
          <a:bodyPr>
            <a:normAutofit/>
          </a:bodyPr>
          <a:lstStyle/>
          <a:p>
            <a:r>
              <a:rPr lang="en-US" dirty="0"/>
              <a:t>All employers in the United States are required to complete Form I-9 no later than the third business day after their employees start work for pay and keep a record of Form I-9 on file. </a:t>
            </a:r>
            <a:br>
              <a:rPr lang="en-US" dirty="0"/>
            </a:br>
            <a:r>
              <a:rPr lang="en-US" i="1" dirty="0">
                <a:solidFill>
                  <a:schemeClr val="accent1"/>
                </a:solidFill>
              </a:rPr>
              <a:t>This requirement does NOT change for employers enrolled in E-Verify.</a:t>
            </a:r>
          </a:p>
          <a:p>
            <a:r>
              <a:rPr lang="en-US" dirty="0"/>
              <a:t>Employers enrolled in E-Verify have chosen to take the additional step of verifying that their employees' Form I-9 information matches government records, thereby ensuring a legal workforce.</a:t>
            </a:r>
          </a:p>
          <a:p>
            <a:endParaRPr lang="en-US" dirty="0"/>
          </a:p>
        </p:txBody>
      </p:sp>
    </p:spTree>
    <p:extLst>
      <p:ext uri="{BB962C8B-B14F-4D97-AF65-F5344CB8AC3E}">
        <p14:creationId xmlns:p14="http://schemas.microsoft.com/office/powerpoint/2010/main" val="3845842000"/>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Expired documents</a:t>
            </a:r>
          </a:p>
        </p:txBody>
      </p:sp>
      <p:sp>
        <p:nvSpPr>
          <p:cNvPr id="3" name="Content Placeholder 2"/>
          <p:cNvSpPr>
            <a:spLocks noGrp="1"/>
          </p:cNvSpPr>
          <p:nvPr>
            <p:ph idx="1"/>
          </p:nvPr>
        </p:nvSpPr>
        <p:spPr/>
        <p:txBody>
          <a:bodyPr>
            <a:normAutofit fontScale="92500" lnSpcReduction="10000"/>
          </a:bodyPr>
          <a:lstStyle/>
          <a:p>
            <a:r>
              <a:rPr lang="en-US" dirty="0"/>
              <a:t>If an expired U.S. Passport, Passport Card or driver's license was entered, E-Verify will display the 'Error: Unexpired Document Required' screen. This means that E-Verify has NOT created a case for this employee; you must obtain an unexpired document for Form I-9 and re-enter the case.</a:t>
            </a:r>
          </a:p>
          <a:p>
            <a:r>
              <a:rPr lang="en-US" dirty="0"/>
              <a:t>To start a new case, click 'New Case' and enter the employee's unexpired Form I-9 document information.</a:t>
            </a:r>
          </a:p>
          <a:p>
            <a:r>
              <a:rPr lang="en-US" b="1" dirty="0"/>
              <a:t>IMPORTANT:</a:t>
            </a:r>
            <a:r>
              <a:rPr lang="en-US" dirty="0"/>
              <a:t> An expired document presented for Form I-9 does NOT mean that the employee is not authorized to work in the United States. First, obtain an unexpired document and then re-enter the case in E-Verify. Then, </a:t>
            </a:r>
            <a:r>
              <a:rPr lang="en-US" dirty="0" smtClean="0"/>
              <a:t>E-Verify will </a:t>
            </a:r>
            <a:r>
              <a:rPr lang="en-US" dirty="0"/>
              <a:t>verify the employment eligibility of this employee.</a:t>
            </a:r>
          </a:p>
        </p:txBody>
      </p:sp>
    </p:spTree>
    <p:extLst>
      <p:ext uri="{BB962C8B-B14F-4D97-AF65-F5344CB8AC3E}">
        <p14:creationId xmlns:p14="http://schemas.microsoft.com/office/powerpoint/2010/main" val="2183662659"/>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case</a:t>
            </a:r>
          </a:p>
        </p:txBody>
      </p:sp>
      <p:sp>
        <p:nvSpPr>
          <p:cNvPr id="3" name="Content Placeholder 2"/>
          <p:cNvSpPr>
            <a:spLocks noGrp="1"/>
          </p:cNvSpPr>
          <p:nvPr>
            <p:ph idx="1"/>
          </p:nvPr>
        </p:nvSpPr>
        <p:spPr/>
        <p:txBody>
          <a:bodyPr>
            <a:normAutofit fontScale="92500" lnSpcReduction="10000"/>
          </a:bodyPr>
          <a:lstStyle/>
          <a:p>
            <a:r>
              <a:rPr lang="en-US" dirty="0"/>
              <a:t>After you enter the employee's Form I-9 information and click 'Continue,' the next screen may alert you that the case information you entered matches another case created by you or another E-Verify user of this employer. </a:t>
            </a:r>
          </a:p>
          <a:p>
            <a:r>
              <a:rPr lang="en-US" dirty="0"/>
              <a:t>A duplicate case alert can occur for several reasons. It does not necessarily mean that your case should be closed.</a:t>
            </a:r>
          </a:p>
          <a:p>
            <a:r>
              <a:rPr lang="en-US" dirty="0"/>
              <a:t>To complete this step, review the case information and determine if you need to continue with the case. If you determine that you need to continue with the case, you will need to select a reason from the options presented in E-Verify.</a:t>
            </a:r>
          </a:p>
          <a:p>
            <a:r>
              <a:rPr lang="en-US" b="1" dirty="0"/>
              <a:t>NOTE:</a:t>
            </a:r>
            <a:r>
              <a:rPr lang="en-US" dirty="0"/>
              <a:t> If you think the case is truly a duplicate and you no longer need to continue the verification process, you can close the case by clicking 'Close Case.'</a:t>
            </a:r>
          </a:p>
        </p:txBody>
      </p:sp>
    </p:spTree>
    <p:extLst>
      <p:ext uri="{BB962C8B-B14F-4D97-AF65-F5344CB8AC3E}">
        <p14:creationId xmlns:p14="http://schemas.microsoft.com/office/powerpoint/2010/main" val="331008264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Alerts - Work Authorization Docs Expiring</a:t>
            </a:r>
          </a:p>
        </p:txBody>
      </p:sp>
      <p:sp>
        <p:nvSpPr>
          <p:cNvPr id="3" name="Content Placeholder 2"/>
          <p:cNvSpPr>
            <a:spLocks noGrp="1"/>
          </p:cNvSpPr>
          <p:nvPr>
            <p:ph idx="1"/>
          </p:nvPr>
        </p:nvSpPr>
        <p:spPr/>
        <p:txBody>
          <a:bodyPr>
            <a:normAutofit/>
          </a:bodyPr>
          <a:lstStyle/>
          <a:p>
            <a:r>
              <a:rPr lang="en-US" dirty="0"/>
              <a:t>The 'Work Authorization Docs Expiring' Case Alert is just a notification that an employee's Employment Authorization Document (Form I-766) or Arrival/Departure Record (Form I-94) is expiring and to remind you to re-verify the employee by updating Section 3 of Form I-9. The employee cannot be re-verified in E-Verify.</a:t>
            </a:r>
          </a:p>
          <a:p>
            <a:r>
              <a:rPr lang="en-US" dirty="0"/>
              <a:t>This is simply a reminder; no action is required in E-Verify. </a:t>
            </a:r>
          </a:p>
          <a:p>
            <a:r>
              <a:rPr lang="en-US" dirty="0"/>
              <a:t>You can dismiss each alert by selecting 'Dismiss Alert.'</a:t>
            </a:r>
          </a:p>
          <a:p>
            <a:endParaRPr lang="en-US" dirty="0"/>
          </a:p>
        </p:txBody>
      </p:sp>
    </p:spTree>
    <p:extLst>
      <p:ext uri="{BB962C8B-B14F-4D97-AF65-F5344CB8AC3E}">
        <p14:creationId xmlns:p14="http://schemas.microsoft.com/office/powerpoint/2010/main" val="155452146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DF538-66E6-48F6-AF62-393F5C658C54}"/>
              </a:ext>
            </a:extLst>
          </p:cNvPr>
          <p:cNvSpPr>
            <a:spLocks noGrp="1"/>
          </p:cNvSpPr>
          <p:nvPr>
            <p:ph type="title"/>
          </p:nvPr>
        </p:nvSpPr>
        <p:spPr/>
        <p:txBody>
          <a:bodyPr/>
          <a:lstStyle/>
          <a:p>
            <a:r>
              <a:rPr lang="en-US" dirty="0"/>
              <a:t>Digital I9s in Workday</a:t>
            </a:r>
          </a:p>
        </p:txBody>
      </p:sp>
      <p:sp>
        <p:nvSpPr>
          <p:cNvPr id="3" name="Content Placeholder 2">
            <a:extLst>
              <a:ext uri="{FF2B5EF4-FFF2-40B4-BE49-F238E27FC236}">
                <a16:creationId xmlns="" xmlns:a16="http://schemas.microsoft.com/office/drawing/2014/main" id="{EDE2DA55-FB5A-4B49-854E-D5325BE9004A}"/>
              </a:ext>
            </a:extLst>
          </p:cNvPr>
          <p:cNvSpPr>
            <a:spLocks noGrp="1"/>
          </p:cNvSpPr>
          <p:nvPr>
            <p:ph idx="1"/>
          </p:nvPr>
        </p:nvSpPr>
        <p:spPr/>
        <p:txBody>
          <a:bodyPr/>
          <a:lstStyle/>
          <a:p>
            <a:r>
              <a:rPr lang="en-US" dirty="0"/>
              <a:t>Complete the Form I-9 Business Process </a:t>
            </a:r>
            <a:r>
              <a:rPr lang="en-US" i="1" dirty="0">
                <a:solidFill>
                  <a:schemeClr val="accent3"/>
                </a:solidFill>
              </a:rPr>
              <a:t>(US Professional &amp; Associate Population)</a:t>
            </a:r>
          </a:p>
          <a:p>
            <a:pPr lvl="1"/>
            <a:r>
              <a:rPr lang="en-US" dirty="0"/>
              <a:t>Sub-process of Onboarding</a:t>
            </a:r>
            <a:endParaRPr lang="en-US" strike="sngStrike" dirty="0">
              <a:solidFill>
                <a:srgbClr val="FF0000"/>
              </a:solidFill>
            </a:endParaRPr>
          </a:p>
          <a:p>
            <a:pPr lvl="1"/>
            <a:r>
              <a:rPr lang="en-US" dirty="0"/>
              <a:t>Not available for contingent workers</a:t>
            </a:r>
          </a:p>
          <a:p>
            <a:r>
              <a:rPr lang="en-US" dirty="0"/>
              <a:t>E-Verify Integration within Workday</a:t>
            </a:r>
          </a:p>
          <a:p>
            <a:pPr lvl="1"/>
            <a:r>
              <a:rPr lang="en-US" dirty="0"/>
              <a:t>Streamlines I9 authorization</a:t>
            </a:r>
          </a:p>
          <a:p>
            <a:pPr lvl="1"/>
            <a:r>
              <a:rPr lang="en-US" dirty="0"/>
              <a:t>Reduces paper</a:t>
            </a:r>
          </a:p>
          <a:p>
            <a:pPr lvl="1"/>
            <a:r>
              <a:rPr lang="en-US" dirty="0"/>
              <a:t>Paper forms may still be needed in some unique cases – see appendices</a:t>
            </a:r>
            <a:endParaRPr lang="en-US" dirty="0">
              <a:solidFill>
                <a:srgbClr val="FF0000"/>
              </a:solidFill>
            </a:endParaRPr>
          </a:p>
          <a:p>
            <a:endParaRPr lang="en-US" dirty="0"/>
          </a:p>
        </p:txBody>
      </p:sp>
      <p:sp>
        <p:nvSpPr>
          <p:cNvPr id="4" name="Slide Number Placeholder 3">
            <a:extLst>
              <a:ext uri="{FF2B5EF4-FFF2-40B4-BE49-F238E27FC236}">
                <a16:creationId xmlns="" xmlns:a16="http://schemas.microsoft.com/office/drawing/2014/main" id="{2DBBA9EA-4E37-451B-A748-083978623BF7}"/>
              </a:ext>
            </a:extLst>
          </p:cNvPr>
          <p:cNvSpPr>
            <a:spLocks noGrp="1"/>
          </p:cNvSpPr>
          <p:nvPr>
            <p:ph type="sldNum" sz="quarter" idx="10"/>
          </p:nvPr>
        </p:nvSpPr>
        <p:spPr/>
        <p:txBody>
          <a:bodyPr/>
          <a:lstStyle/>
          <a:p>
            <a:pPr>
              <a:defRPr/>
            </a:pPr>
            <a:fld id="{DA8D25FD-DFC9-4CBC-A391-633AFBC037DE}" type="slidenum">
              <a:rPr lang="en-US" smtClean="0"/>
              <a:pPr>
                <a:defRPr/>
              </a:pPr>
              <a:t>7</a:t>
            </a:fld>
            <a:endParaRPr lang="en-US"/>
          </a:p>
        </p:txBody>
      </p:sp>
    </p:spTree>
    <p:extLst>
      <p:ext uri="{BB962C8B-B14F-4D97-AF65-F5344CB8AC3E}">
        <p14:creationId xmlns:p14="http://schemas.microsoft.com/office/powerpoint/2010/main" val="30169354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BC455B-F99E-4AAD-82FA-4516E07CAAD6}"/>
              </a:ext>
            </a:extLst>
          </p:cNvPr>
          <p:cNvSpPr>
            <a:spLocks noGrp="1"/>
          </p:cNvSpPr>
          <p:nvPr>
            <p:ph type="title"/>
          </p:nvPr>
        </p:nvSpPr>
        <p:spPr/>
        <p:txBody>
          <a:bodyPr/>
          <a:lstStyle/>
          <a:p>
            <a:r>
              <a:rPr lang="en-US" dirty="0"/>
              <a:t>I9 Process &amp; eVerify through Workday integration</a:t>
            </a:r>
          </a:p>
        </p:txBody>
      </p:sp>
      <p:pic>
        <p:nvPicPr>
          <p:cNvPr id="5" name="Content Placeholder 4">
            <a:extLst>
              <a:ext uri="{FF2B5EF4-FFF2-40B4-BE49-F238E27FC236}">
                <a16:creationId xmlns="" xmlns:a16="http://schemas.microsoft.com/office/drawing/2014/main" id="{BD0488E4-5A0E-44FD-88FE-3DEB0D5159E1}"/>
              </a:ext>
            </a:extLst>
          </p:cNvPr>
          <p:cNvPicPr>
            <a:picLocks noGrp="1" noChangeAspect="1"/>
          </p:cNvPicPr>
          <p:nvPr>
            <p:ph idx="1"/>
          </p:nvPr>
        </p:nvPicPr>
        <p:blipFill>
          <a:blip r:embed="rId2"/>
          <a:stretch>
            <a:fillRect/>
          </a:stretch>
        </p:blipFill>
        <p:spPr>
          <a:xfrm>
            <a:off x="597927" y="1167576"/>
            <a:ext cx="8034337" cy="1637536"/>
          </a:xfrm>
          <a:prstGeom prst="rect">
            <a:avLst/>
          </a:prstGeom>
        </p:spPr>
      </p:pic>
      <p:sp>
        <p:nvSpPr>
          <p:cNvPr id="4" name="Slide Number Placeholder 3">
            <a:extLst>
              <a:ext uri="{FF2B5EF4-FFF2-40B4-BE49-F238E27FC236}">
                <a16:creationId xmlns="" xmlns:a16="http://schemas.microsoft.com/office/drawing/2014/main" id="{5C658ACB-08AB-4F0D-BA02-4ABC1288318C}"/>
              </a:ext>
            </a:extLst>
          </p:cNvPr>
          <p:cNvSpPr>
            <a:spLocks noGrp="1"/>
          </p:cNvSpPr>
          <p:nvPr>
            <p:ph type="sldNum" sz="quarter" idx="10"/>
          </p:nvPr>
        </p:nvSpPr>
        <p:spPr/>
        <p:txBody>
          <a:bodyPr/>
          <a:lstStyle/>
          <a:p>
            <a:pPr>
              <a:defRPr/>
            </a:pPr>
            <a:fld id="{DA8D25FD-DFC9-4CBC-A391-633AFBC037DE}" type="slidenum">
              <a:rPr lang="en-US" smtClean="0"/>
              <a:pPr>
                <a:defRPr/>
              </a:pPr>
              <a:t>8</a:t>
            </a:fld>
            <a:endParaRPr lang="en-US"/>
          </a:p>
        </p:txBody>
      </p:sp>
      <p:sp>
        <p:nvSpPr>
          <p:cNvPr id="10" name="TextBox 9">
            <a:extLst>
              <a:ext uri="{FF2B5EF4-FFF2-40B4-BE49-F238E27FC236}">
                <a16:creationId xmlns="" xmlns:a16="http://schemas.microsoft.com/office/drawing/2014/main" id="{CE0C1F90-38D4-4E62-9706-FD8DDD5C4BCC}"/>
              </a:ext>
            </a:extLst>
          </p:cNvPr>
          <p:cNvSpPr txBox="1"/>
          <p:nvPr/>
        </p:nvSpPr>
        <p:spPr>
          <a:xfrm>
            <a:off x="381000" y="3068782"/>
            <a:ext cx="3096491" cy="1200329"/>
          </a:xfrm>
          <a:prstGeom prst="rect">
            <a:avLst/>
          </a:prstGeom>
          <a:noFill/>
        </p:spPr>
        <p:txBody>
          <a:bodyPr wrap="square" rtlCol="0">
            <a:spAutoFit/>
          </a:bodyPr>
          <a:lstStyle/>
          <a:p>
            <a:r>
              <a:rPr lang="en-US" dirty="0"/>
              <a:t>	New hire</a:t>
            </a:r>
          </a:p>
          <a:p>
            <a:r>
              <a:rPr lang="en-US" dirty="0"/>
              <a:t>	I9 Partner</a:t>
            </a:r>
          </a:p>
          <a:p>
            <a:r>
              <a:rPr lang="en-US" dirty="0"/>
              <a:t>	Integration</a:t>
            </a:r>
          </a:p>
        </p:txBody>
      </p:sp>
      <p:sp>
        <p:nvSpPr>
          <p:cNvPr id="11" name="Rectangle: Beveled 10">
            <a:extLst>
              <a:ext uri="{FF2B5EF4-FFF2-40B4-BE49-F238E27FC236}">
                <a16:creationId xmlns="" xmlns:a16="http://schemas.microsoft.com/office/drawing/2014/main" id="{B02FB069-8ADC-4255-9528-B0D1BD375F13}"/>
              </a:ext>
            </a:extLst>
          </p:cNvPr>
          <p:cNvSpPr/>
          <p:nvPr/>
        </p:nvSpPr>
        <p:spPr>
          <a:xfrm>
            <a:off x="474698" y="3255818"/>
            <a:ext cx="168436" cy="124691"/>
          </a:xfrm>
          <a:prstGeom prst="bevel">
            <a:avLst/>
          </a:prstGeom>
          <a:solidFill>
            <a:srgbClr val="EF8D21"/>
          </a:solidFill>
          <a:ln>
            <a:solidFill>
              <a:srgbClr val="EF8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Beveled 11">
            <a:extLst>
              <a:ext uri="{FF2B5EF4-FFF2-40B4-BE49-F238E27FC236}">
                <a16:creationId xmlns="" xmlns:a16="http://schemas.microsoft.com/office/drawing/2014/main" id="{6497413D-28B6-4440-98D2-8D43737CA4B5}"/>
              </a:ext>
            </a:extLst>
          </p:cNvPr>
          <p:cNvSpPr/>
          <p:nvPr/>
        </p:nvSpPr>
        <p:spPr>
          <a:xfrm>
            <a:off x="474698" y="3637250"/>
            <a:ext cx="168436" cy="124691"/>
          </a:xfrm>
          <a:prstGeom prst="bevel">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Beveled 13">
            <a:extLst>
              <a:ext uri="{FF2B5EF4-FFF2-40B4-BE49-F238E27FC236}">
                <a16:creationId xmlns="" xmlns:a16="http://schemas.microsoft.com/office/drawing/2014/main" id="{6AE5E95E-622A-4BFE-B892-A9ED0B5940C1}"/>
              </a:ext>
            </a:extLst>
          </p:cNvPr>
          <p:cNvSpPr/>
          <p:nvPr/>
        </p:nvSpPr>
        <p:spPr>
          <a:xfrm>
            <a:off x="474698" y="3990976"/>
            <a:ext cx="168436" cy="124691"/>
          </a:xfrm>
          <a:prstGeom prst="bevel">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6383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I9 Section</a:t>
            </a:r>
            <a:endParaRPr lang="en-US" dirty="0">
              <a:solidFill>
                <a:srgbClr val="EF8D21"/>
              </a:solidFill>
            </a:endParaRPr>
          </a:p>
        </p:txBody>
      </p:sp>
      <p:sp>
        <p:nvSpPr>
          <p:cNvPr id="3" name="Content Placeholder 2"/>
          <p:cNvSpPr>
            <a:spLocks noGrp="1"/>
          </p:cNvSpPr>
          <p:nvPr>
            <p:ph idx="1"/>
          </p:nvPr>
        </p:nvSpPr>
        <p:spPr>
          <a:xfrm>
            <a:off x="605578" y="1062213"/>
            <a:ext cx="8033597" cy="3223666"/>
          </a:xfrm>
        </p:spPr>
        <p:txBody>
          <a:bodyPr>
            <a:normAutofit fontScale="92500" lnSpcReduction="20000"/>
          </a:bodyPr>
          <a:lstStyle/>
          <a:p>
            <a:r>
              <a:rPr lang="en-US" dirty="0"/>
              <a:t>Completed by New Hire in Workday as part of onboarding process (Professional and Associate Population)</a:t>
            </a:r>
          </a:p>
          <a:p>
            <a:pPr lvl="0">
              <a:buClr>
                <a:srgbClr val="6CB33F"/>
              </a:buClr>
            </a:pPr>
            <a:r>
              <a:rPr lang="en-US" dirty="0" smtClean="0">
                <a:solidFill>
                  <a:srgbClr val="6CB33F"/>
                </a:solidFill>
              </a:rPr>
              <a:t>Newly </a:t>
            </a:r>
            <a:r>
              <a:rPr lang="en-US" dirty="0">
                <a:solidFill>
                  <a:srgbClr val="6CB33F"/>
                </a:solidFill>
              </a:rPr>
              <a:t>hired employees will have Section 1 of Form I-9 pre-populated in WD as part of Onboarding provided the Hire process in Workday has been completed and their  information entered (Name, Address, SSN, Date of Birth, E-mail address, Telephone number).</a:t>
            </a:r>
            <a:endParaRPr lang="en-US" sz="1300" dirty="0">
              <a:solidFill>
                <a:srgbClr val="6CB33F"/>
              </a:solidFill>
            </a:endParaRPr>
          </a:p>
          <a:p>
            <a:pPr lvl="1"/>
            <a:r>
              <a:rPr lang="en-US" dirty="0" smtClean="0"/>
              <a:t>Providing </a:t>
            </a:r>
            <a:r>
              <a:rPr lang="en-US" dirty="0"/>
              <a:t>a Social Security number (SSN) on Form I-9 is usually voluntary but newly hired employees of employers participating in E-Verify are required to provide an SSN on Form I-9. </a:t>
            </a:r>
          </a:p>
          <a:p>
            <a:pPr lvl="1"/>
            <a:r>
              <a:rPr lang="en-US" dirty="0"/>
              <a:t>Therefore, all newly hired </a:t>
            </a:r>
            <a:r>
              <a:rPr lang="en-US" dirty="0">
                <a:solidFill>
                  <a:schemeClr val="tx2"/>
                </a:solidFill>
              </a:rPr>
              <a:t>employees</a:t>
            </a:r>
            <a:r>
              <a:rPr lang="en-US" dirty="0"/>
              <a:t>, including interns and rehires, MUST have an SSN.</a:t>
            </a:r>
          </a:p>
          <a:p>
            <a:r>
              <a:rPr lang="en-US" sz="1300" b="1" dirty="0"/>
              <a:t>NOTE:</a:t>
            </a:r>
            <a:r>
              <a:rPr lang="en-US" sz="1300" dirty="0"/>
              <a:t> If an employee does NOT have an SSN, he or she must obtain one from the Social Security Administration (SSA). </a:t>
            </a:r>
          </a:p>
          <a:p>
            <a:pPr lvl="1"/>
            <a:r>
              <a:rPr lang="en-US" sz="1300" dirty="0"/>
              <a:t>This delays the 3-day requirement to create a case in E-Verify. </a:t>
            </a:r>
          </a:p>
          <a:p>
            <a:pPr lvl="1"/>
            <a:r>
              <a:rPr lang="en-US" sz="1300" dirty="0"/>
              <a:t>Employers must note the reason for this delay on the employee's Form I-9 and during the verification process. </a:t>
            </a:r>
          </a:p>
          <a:p>
            <a:pPr lvl="1"/>
            <a:r>
              <a:rPr lang="en-US" sz="1300" dirty="0"/>
              <a:t>You must create a case in E-Verify as soon as the employee has received an assigned SSN from SSA.</a:t>
            </a:r>
          </a:p>
        </p:txBody>
      </p:sp>
    </p:spTree>
    <p:extLst>
      <p:ext uri="{BB962C8B-B14F-4D97-AF65-F5344CB8AC3E}">
        <p14:creationId xmlns:p14="http://schemas.microsoft.com/office/powerpoint/2010/main" val="75966403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Layouts_Ingredion_SD">
  <a:themeElements>
    <a:clrScheme name="ING_Colors">
      <a:dk1>
        <a:srgbClr val="717276"/>
      </a:dk1>
      <a:lt1>
        <a:srgbClr val="FFFFFF"/>
      </a:lt1>
      <a:dk2>
        <a:srgbClr val="6CB33F"/>
      </a:dk2>
      <a:lt2>
        <a:srgbClr val="717276"/>
      </a:lt2>
      <a:accent1>
        <a:srgbClr val="273691"/>
      </a:accent1>
      <a:accent2>
        <a:srgbClr val="006A71"/>
      </a:accent2>
      <a:accent3>
        <a:srgbClr val="B41F75"/>
      </a:accent3>
      <a:accent4>
        <a:srgbClr val="B5121B"/>
      </a:accent4>
      <a:accent5>
        <a:srgbClr val="00549E"/>
      </a:accent5>
      <a:accent6>
        <a:srgbClr val="C5AA2E"/>
      </a:accent6>
      <a:hlink>
        <a:srgbClr val="F47B20"/>
      </a:hlink>
      <a:folHlink>
        <a:srgbClr val="B3749A"/>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90C1DC683CF4F8712C3A4047D08CD" ma:contentTypeVersion="4" ma:contentTypeDescription="Create a new document." ma:contentTypeScope="" ma:versionID="3c0598617d3f50f44cd1be2878f51634">
  <xsd:schema xmlns:xsd="http://www.w3.org/2001/XMLSchema" xmlns:xs="http://www.w3.org/2001/XMLSchema" xmlns:p="http://schemas.microsoft.com/office/2006/metadata/properties" xmlns:ns2="047d9dfc-d764-45c2-b54d-c4c25c7260a3" targetNamespace="http://schemas.microsoft.com/office/2006/metadata/properties" ma:root="true" ma:fieldsID="8a59b93750e37e3cc0204bda02ef5490" ns2:_="">
    <xsd:import namespace="047d9dfc-d764-45c2-b54d-c4c25c7260a3"/>
    <xsd:element name="properties">
      <xsd:complexType>
        <xsd:sequence>
          <xsd:element name="documentManagement">
            <xsd:complexType>
              <xsd:all>
                <xsd:element ref="ns2:Category"/>
                <xsd:element ref="ns2:Language"/>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d9dfc-d764-45c2-b54d-c4c25c7260a3" elementFormDefault="qualified">
    <xsd:import namespace="http://schemas.microsoft.com/office/2006/documentManagement/types"/>
    <xsd:import namespace="http://schemas.microsoft.com/office/infopath/2007/PartnerControls"/>
    <xsd:element name="Category" ma:index="8" ma:displayName="Category" ma:default="Employee Training Tools" ma:format="RadioButtons" ma:internalName="Category">
      <xsd:simpleType>
        <xsd:restriction base="dms:Choice">
          <xsd:enumeration value="Employee Training Tools"/>
          <xsd:enumeration value="Manager Training Tools"/>
          <xsd:enumeration value="HR Training Tools"/>
        </xsd:restriction>
      </xsd:simpleType>
    </xsd:element>
    <xsd:element name="Language" ma:index="9" ma:displayName="Language" ma:default="English" ma:format="RadioButtons" ma:internalName="Language">
      <xsd:simpleType>
        <xsd:restriction base="dms:Choice">
          <xsd:enumeration value="English"/>
          <xsd:enumeration value="German"/>
          <xsd:enumeration value="Portuguese"/>
          <xsd:enumeration value="Spanish"/>
        </xsd:restriction>
      </xsd:simpleType>
    </xsd:element>
    <xsd:element name="Document_x0020_Type" ma:index="10" nillable="true" ma:displayName="Document Type" ma:default="1.0  Absence Management" ma:format="RadioButtons" ma:internalName="Document_x0020_Type">
      <xsd:simpleType>
        <xsd:restriction base="dms:Choice">
          <xsd:enumeration value="1.0  My Workday Time Off"/>
          <xsd:enumeration value="2.0  My Workday Self Service"/>
          <xsd:enumeration value="3.0  My Workday Career / Performance"/>
          <xsd:enumeration value="4.0 My Workday Learning"/>
          <xsd:enumeration value="1.0  Absence Management"/>
          <xsd:enumeration value="2.0  Compensation"/>
          <xsd:enumeration value="3.0  Self Service (Onboarding, Employee, Reporting)"/>
          <xsd:enumeration value="4.0  Talent Management"/>
          <xsd:enumeration value="5.0 Learning"/>
          <xsd:enumeration value="3.0  Positions / Job Requisitions"/>
          <xsd:enumeration value="4.0  Hire an Employee"/>
          <xsd:enumeration value="5.0  Employee Job Changes"/>
          <xsd:enumeration value="6.0  Learning"/>
          <xsd:enumeration value="7.0  Self Service (Onboarding, Employee, Reporting)"/>
          <xsd:enumeration value="8.0  Talent Management"/>
          <xsd:enumeration value="9.0  Workday Concep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047d9dfc-d764-45c2-b54d-c4c25c7260a3">HR Training Tools</Category>
    <Document_x0020_Type xmlns="047d9dfc-d764-45c2-b54d-c4c25c7260a3">7.0  Self Service (Onboarding, Employee, Reporting)</Document_x0020_Type>
    <Language xmlns="047d9dfc-d764-45c2-b54d-c4c25c7260a3">English</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F8FA3-AAFF-4A73-B15D-DCE465DB9A2B}"/>
</file>

<file path=customXml/itemProps2.xml><?xml version="1.0" encoding="utf-8"?>
<ds:datastoreItem xmlns:ds="http://schemas.openxmlformats.org/officeDocument/2006/customXml" ds:itemID="{AC20AE82-CB2A-4516-AB9D-AEA00970B7AB}"/>
</file>

<file path=customXml/itemProps3.xml><?xml version="1.0" encoding="utf-8"?>
<ds:datastoreItem xmlns:ds="http://schemas.openxmlformats.org/officeDocument/2006/customXml" ds:itemID="{49346342-EC02-4125-B71B-A7A7B2F0C7EE}"/>
</file>

<file path=docProps/app.xml><?xml version="1.0" encoding="utf-8"?>
<Properties xmlns="http://schemas.openxmlformats.org/officeDocument/2006/extended-properties" xmlns:vt="http://schemas.openxmlformats.org/officeDocument/2006/docPropsVTypes">
  <Template>Ingredion_SD_20120911.pot</Template>
  <TotalTime>2359</TotalTime>
  <Words>1713</Words>
  <Application>Microsoft Office PowerPoint</Application>
  <PresentationFormat>On-screen Show (16:9)</PresentationFormat>
  <Paragraphs>304</Paragraphs>
  <Slides>62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StandardLayouts_Ingredion_SD</vt:lpstr>
      <vt:lpstr>think-cell Slide</vt:lpstr>
      <vt:lpstr>7.4b Moving to Digital I-9s + E-Verify in WD – HR – 18.April.2019</vt:lpstr>
      <vt:lpstr>What is eVerify?</vt:lpstr>
      <vt:lpstr>Why is Ingredion moving to eVerify?</vt:lpstr>
      <vt:lpstr>Go – Live Date:  April 18th (proposed)</vt:lpstr>
      <vt:lpstr>I9s and e-Verify</vt:lpstr>
      <vt:lpstr>I9s and e-Verify</vt:lpstr>
      <vt:lpstr>Digital I9s in Workday</vt:lpstr>
      <vt:lpstr>I9 Process &amp; eVerify through Workday integration</vt:lpstr>
      <vt:lpstr>Form I9 Section</vt:lpstr>
      <vt:lpstr>Form I9 Section 2</vt:lpstr>
      <vt:lpstr>Verification process</vt:lpstr>
      <vt:lpstr>Verification process</vt:lpstr>
      <vt:lpstr>Demo – Sample Process in Workday</vt:lpstr>
      <vt:lpstr>Verification results</vt:lpstr>
      <vt:lpstr>Verification process</vt:lpstr>
      <vt:lpstr>Results of a verification</vt:lpstr>
      <vt:lpstr>Verification process</vt:lpstr>
      <vt:lpstr>Result 1 of 3:  Employment Authorized</vt:lpstr>
      <vt:lpstr>Result 2 of 3:  Tentative Non-confirmation (TNC)</vt:lpstr>
      <vt:lpstr>Result 3 of 3: DHS Verification in Process</vt:lpstr>
      <vt:lpstr>Interim Case Results</vt:lpstr>
      <vt:lpstr>Adverse Actions</vt:lpstr>
      <vt:lpstr>Verification process</vt:lpstr>
      <vt:lpstr>What happens when the data doesn’t match?</vt:lpstr>
      <vt:lpstr>Closing a case</vt:lpstr>
      <vt:lpstr>Local Actions  needed ahead of go-live</vt:lpstr>
      <vt:lpstr>Local Action #1Ahead of Go Live: Complete the US Government  eVerify Tutorial</vt:lpstr>
      <vt:lpstr>Upon first login to eVerify, Tutorial Requirement initiated</vt:lpstr>
      <vt:lpstr>Take the Federal tutorial</vt:lpstr>
      <vt:lpstr>Local Action 2 Ahead of Go Live: Post eVerify Notices</vt:lpstr>
      <vt:lpstr>Post both E-Verify Notices</vt:lpstr>
      <vt:lpstr>Local Action 3 Ahead of Go Live: Consider impacts to Local HR</vt:lpstr>
      <vt:lpstr>Impact to Local HR</vt:lpstr>
      <vt:lpstr>Impact to Local HR</vt:lpstr>
      <vt:lpstr>Ongoing Support</vt:lpstr>
      <vt:lpstr>E-Verify Results &amp;  Follow up Processes</vt:lpstr>
      <vt:lpstr>Tentative Non-confirmation process</vt:lpstr>
      <vt:lpstr>Tentative Nonconfirmation (TNC) - Process Overview</vt:lpstr>
      <vt:lpstr>TNC Process Summary</vt:lpstr>
      <vt:lpstr> Notify the Employee of the TNC</vt:lpstr>
      <vt:lpstr>FAN:  Employee Decision</vt:lpstr>
      <vt:lpstr>FAN:  Employee Decision</vt:lpstr>
      <vt:lpstr>Referred Case</vt:lpstr>
      <vt:lpstr>Final Case Results </vt:lpstr>
      <vt:lpstr>Final Case results &amp;  Permissible actions</vt:lpstr>
      <vt:lpstr> SSA/DHS Final Nonconfirmation</vt:lpstr>
      <vt:lpstr>DHS No Show</vt:lpstr>
      <vt:lpstr> Error: Close Case and Resubmit</vt:lpstr>
      <vt:lpstr>Closing a case</vt:lpstr>
      <vt:lpstr>Closing a Case</vt:lpstr>
      <vt:lpstr>Appendices</vt:lpstr>
      <vt:lpstr>APPENDIX A Dos &amp; Don’ts of e-Verify</vt:lpstr>
      <vt:lpstr>eVerify rules of the road</vt:lpstr>
      <vt:lpstr>Employers participating in E-Verify MUST:</vt:lpstr>
      <vt:lpstr>Employers participating in E-Verify MUST NOT:</vt:lpstr>
      <vt:lpstr>Whose employment eligibility should be e-Verified?</vt:lpstr>
      <vt:lpstr>Timelines &amp; definitions</vt:lpstr>
      <vt:lpstr>APPENDIX B Additional eVerify Reference Info</vt:lpstr>
      <vt:lpstr>When the names don’t match (rare)</vt:lpstr>
      <vt:lpstr>Expired documents</vt:lpstr>
      <vt:lpstr>Duplicate case</vt:lpstr>
      <vt:lpstr>Case Alerts - Work Authorization Docs Expiring</vt:lpstr>
    </vt:vector>
  </TitlesOfParts>
  <Company>Slack and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Elwyn</dc:creator>
  <cp:lastModifiedBy>Mary Powers</cp:lastModifiedBy>
  <cp:revision>220</cp:revision>
  <cp:lastPrinted>2013-02-04T17:06:22Z</cp:lastPrinted>
  <dcterms:created xsi:type="dcterms:W3CDTF">2012-02-13T22:15:06Z</dcterms:created>
  <dcterms:modified xsi:type="dcterms:W3CDTF">2019-04-12T20:24:22Z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0x0101003A890C1DC683CF4F8712C3A4047D08CD</vt:lpwstr>
  </property>
</Properties>
</file>